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61" r:id="rId4"/>
    <p:sldId id="258" r:id="rId5"/>
    <p:sldId id="259" r:id="rId6"/>
    <p:sldId id="262" r:id="rId7"/>
    <p:sldId id="267" r:id="rId8"/>
    <p:sldId id="260" r:id="rId9"/>
    <p:sldId id="265" r:id="rId10"/>
    <p:sldId id="264" r:id="rId11"/>
    <p:sldId id="268" r:id="rId12"/>
    <p:sldId id="271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30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FY00</c:v>
                </c:pt>
                <c:pt idx="1">
                  <c:v>FY04</c:v>
                </c:pt>
                <c:pt idx="2">
                  <c:v>FY08</c:v>
                </c:pt>
                <c:pt idx="3">
                  <c:v>FY12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100000</c:v>
                </c:pt>
                <c:pt idx="1">
                  <c:v>540000</c:v>
                </c:pt>
                <c:pt idx="2">
                  <c:v>980000</c:v>
                </c:pt>
                <c:pt idx="3">
                  <c:v>1700000</c:v>
                </c:pt>
              </c:numCache>
            </c:numRef>
          </c:val>
        </c:ser>
        <c:axId val="57200640"/>
        <c:axId val="84811776"/>
      </c:barChart>
      <c:catAx>
        <c:axId val="57200640"/>
        <c:scaling>
          <c:orientation val="minMax"/>
        </c:scaling>
        <c:axPos val="b"/>
        <c:tickLblPos val="nextTo"/>
        <c:crossAx val="84811776"/>
        <c:crosses val="autoZero"/>
        <c:auto val="1"/>
        <c:lblAlgn val="ctr"/>
        <c:lblOffset val="100"/>
      </c:catAx>
      <c:valAx>
        <c:axId val="84811776"/>
        <c:scaling>
          <c:orientation val="minMax"/>
        </c:scaling>
        <c:axPos val="l"/>
        <c:majorGridlines/>
        <c:numFmt formatCode="General" sourceLinked="1"/>
        <c:tickLblPos val="nextTo"/>
        <c:crossAx val="5720064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8A675-2B83-4629-9D18-F3CD54FE6980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A0129A-F2E0-4FAF-8C67-CFC222D54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F94AD8-C3FD-457C-BCFB-435148F841AB}" type="slidenum">
              <a:rPr lang="en-US"/>
              <a:pPr/>
              <a:t>3</a:t>
            </a:fld>
            <a:endParaRPr lang="en-US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421" y="4344025"/>
            <a:ext cx="5485158" cy="411448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35"/>
            <a:fld id="{4E41C0CC-2447-4E4B-9AE0-3BBFA642C7F8}" type="slidenum">
              <a:rPr lang="en-US" smtClean="0"/>
              <a:pPr defTabSz="912835"/>
              <a:t>4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578" y="4344767"/>
            <a:ext cx="5484847" cy="4113628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35"/>
            <a:fld id="{A0953451-70B7-424C-88C2-449000410D34}" type="slidenum">
              <a:rPr lang="en-US" smtClean="0"/>
              <a:pPr defTabSz="912835"/>
              <a:t>5</a:t>
            </a:fld>
            <a:endParaRPr lang="en-US" dirty="0" smtClean="0"/>
          </a:p>
        </p:txBody>
      </p:sp>
      <p:sp>
        <p:nvSpPr>
          <p:cNvPr id="27651" name="Rectangle 7"/>
          <p:cNvSpPr txBox="1">
            <a:spLocks noGrp="1" noChangeArrowheads="1"/>
          </p:cNvSpPr>
          <p:nvPr/>
        </p:nvSpPr>
        <p:spPr bwMode="auto">
          <a:xfrm>
            <a:off x="3884906" y="8684848"/>
            <a:ext cx="2971540" cy="457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7" tIns="45704" rIns="91407" bIns="45704" anchor="b"/>
          <a:lstStyle/>
          <a:p>
            <a:pPr algn="r" defTabSz="912835"/>
            <a:fld id="{DCB78D78-0499-45E4-AD1C-F714A3F1D23D}" type="slidenum">
              <a:rPr lang="en-US" sz="1200"/>
              <a:pPr algn="r" defTabSz="912835"/>
              <a:t>5</a:t>
            </a:fld>
            <a:endParaRPr lang="en-US" sz="1200" dirty="0"/>
          </a:p>
        </p:txBody>
      </p:sp>
      <p:sp>
        <p:nvSpPr>
          <p:cNvPr id="276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578" y="4344767"/>
            <a:ext cx="5484847" cy="4113628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B57-3008-4D2E-A69E-DC895E091B0C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4D51CEB-2F83-469A-B1CC-8665CBFC0D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B57-3008-4D2E-A69E-DC895E091B0C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34D51CEB-2F83-469A-B1CC-8665CBFC0D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B57-3008-4D2E-A69E-DC895E091B0C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4D51CEB-2F83-469A-B1CC-8665CBFC0D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8AFF2B57-3008-4D2E-A69E-DC895E091B0C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51CEB-2F83-469A-B1CC-8665CBFC0D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B57-3008-4D2E-A69E-DC895E091B0C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34D51CEB-2F83-469A-B1CC-8665CBFC0D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B57-3008-4D2E-A69E-DC895E091B0C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4D51CEB-2F83-469A-B1CC-8665CBFC0D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B57-3008-4D2E-A69E-DC895E091B0C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4D51CEB-2F83-469A-B1CC-8665CBFC0D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4D51CEB-2F83-469A-B1CC-8665CBFC0D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B57-3008-4D2E-A69E-DC895E091B0C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34D51CEB-2F83-469A-B1CC-8665CBFC0D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8AFF2B57-3008-4D2E-A69E-DC895E091B0C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B57-3008-4D2E-A69E-DC895E091B0C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51CEB-2F83-469A-B1CC-8665CBFC0D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34D51CEB-2F83-469A-B1CC-8665CBFC0D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B57-3008-4D2E-A69E-DC895E091B0C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6A530-C595-45BA-9BD5-B8DCD31CC6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A39C532-D8C4-47A2-8F46-E62B222BF20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BE76E-5CA1-48ED-B074-D3393661C1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8AFF2B57-3008-4D2E-A69E-DC895E091B0C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4D51CEB-2F83-469A-B1CC-8665CBFC0D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1292226" y="4346575"/>
            <a:ext cx="6480174" cy="167322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Where the only thing that stays the same is change</a:t>
            </a:r>
            <a:endParaRPr lang="en-US" sz="20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43000" y="533400"/>
            <a:ext cx="6858000" cy="1524000"/>
          </a:xfrm>
        </p:spPr>
        <p:txBody>
          <a:bodyPr/>
          <a:lstStyle/>
          <a:p>
            <a:r>
              <a:rPr lang="en-US" dirty="0" smtClean="0"/>
              <a:t>Remaining Viable in Difficult Times II</a:t>
            </a:r>
            <a:endParaRPr lang="en-US" dirty="0"/>
          </a:p>
        </p:txBody>
      </p:sp>
      <p:pic>
        <p:nvPicPr>
          <p:cNvPr id="8" name="Picture 7" descr="Forkidslogo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227325" y="2743200"/>
            <a:ext cx="2944875" cy="1295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2362200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sz="3500" dirty="0" smtClean="0">
                <a:latin typeface="+mj-lt"/>
                <a:cs typeface="Arial" charset="0"/>
              </a:rPr>
              <a:t>“</a:t>
            </a:r>
            <a:r>
              <a:rPr lang="en-US" sz="3500" cap="none" dirty="0" smtClean="0">
                <a:cs typeface="Arial" charset="0"/>
              </a:rPr>
              <a:t>Breaking the cycle of homelessness and poverty for families and children”</a:t>
            </a:r>
            <a:endParaRPr lang="en-US" sz="3500" dirty="0" smtClean="0">
              <a:cs typeface="Arial" charset="0"/>
            </a:endParaRPr>
          </a:p>
          <a:p>
            <a:pPr>
              <a:lnSpc>
                <a:spcPct val="120000"/>
              </a:lnSpc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our mission…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4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screen"/>
          <a:srcRect l="7786" r="7786"/>
          <a:stretch>
            <a:fillRect/>
          </a:stretch>
        </p:blipFill>
        <p:spPr>
          <a:xfrm>
            <a:off x="3048000" y="609600"/>
            <a:ext cx="4543425" cy="3304309"/>
          </a:xfrm>
          <a:ln w="57150">
            <a:solidFill>
              <a:schemeClr val="tx2"/>
            </a:solidFill>
          </a:ln>
        </p:spPr>
      </p:pic>
      <p:sp>
        <p:nvSpPr>
          <p:cNvPr id="76803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spcBef>
                <a:spcPct val="5000"/>
              </a:spcBef>
            </a:pPr>
            <a:r>
              <a:rPr lang="en-US" sz="3200" b="1" dirty="0"/>
              <a:t>Founded</a:t>
            </a:r>
            <a:r>
              <a:rPr lang="en-US" sz="3200" dirty="0"/>
              <a:t> in 1989 in Norfolk by members of 13 local </a:t>
            </a:r>
            <a:r>
              <a:rPr lang="en-US" sz="3200" dirty="0" smtClean="0"/>
              <a:t>churches</a:t>
            </a:r>
            <a:endParaRPr lang="en-US" sz="3200" dirty="0"/>
          </a:p>
        </p:txBody>
      </p:sp>
      <p:pic>
        <p:nvPicPr>
          <p:cNvPr id="76805" name="Picture 5" descr="March 2006 Properties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876800" y="3429000"/>
            <a:ext cx="4041321" cy="2514600"/>
          </a:xfrm>
          <a:prstGeom prst="rect">
            <a:avLst/>
          </a:prstGeom>
          <a:noFill/>
          <a:ln w="57150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76806" name="Text Box 6"/>
          <p:cNvSpPr txBox="1">
            <a:spLocks noChangeArrowheads="1"/>
          </p:cNvSpPr>
          <p:nvPr/>
        </p:nvSpPr>
        <p:spPr bwMode="auto">
          <a:xfrm>
            <a:off x="7782271" y="1752600"/>
            <a:ext cx="75212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 smtClean="0"/>
              <a:t>1989</a:t>
            </a:r>
            <a:endParaRPr lang="en-US" b="1" dirty="0"/>
          </a:p>
        </p:txBody>
      </p:sp>
      <p:sp>
        <p:nvSpPr>
          <p:cNvPr id="76807" name="Rectangle 7"/>
          <p:cNvSpPr>
            <a:spLocks noChangeArrowheads="1"/>
          </p:cNvSpPr>
          <p:nvPr/>
        </p:nvSpPr>
        <p:spPr bwMode="auto">
          <a:xfrm>
            <a:off x="5873750" y="6034087"/>
            <a:ext cx="2203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/>
              <a:t>Haven House 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ForKids Today</a:t>
            </a:r>
          </a:p>
        </p:txBody>
      </p:sp>
      <p:pic>
        <p:nvPicPr>
          <p:cNvPr id="12292" name="Picture 4" descr="FORKIDS EDITS  7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/>
          <a:stretch>
            <a:fillRect/>
          </a:stretch>
        </p:blipFill>
        <p:spPr>
          <a:xfrm>
            <a:off x="533400" y="1351784"/>
            <a:ext cx="3276600" cy="4926520"/>
          </a:xfrm>
          <a:ln w="57150">
            <a:solidFill>
              <a:schemeClr val="tx2"/>
            </a:solidFill>
          </a:ln>
        </p:spPr>
      </p:pic>
      <p:sp>
        <p:nvSpPr>
          <p:cNvPr id="12291" name="Rectangle 3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z="2800" b="1" dirty="0" smtClean="0"/>
              <a:t>7 Residential Facilities</a:t>
            </a:r>
          </a:p>
          <a:p>
            <a:pPr lvl="1" eaLnBrk="1" hangingPunct="1"/>
            <a:r>
              <a:rPr lang="en-US" sz="2400" dirty="0" smtClean="0"/>
              <a:t>(56+ units)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b="1" dirty="0" smtClean="0"/>
              <a:t>12 Service Sites</a:t>
            </a:r>
          </a:p>
          <a:p>
            <a:pPr lvl="1" eaLnBrk="1" hangingPunct="1"/>
            <a:r>
              <a:rPr lang="en-US" sz="2400" dirty="0" smtClean="0"/>
              <a:t>In three cities</a:t>
            </a:r>
          </a:p>
          <a:p>
            <a:pPr eaLnBrk="1" hangingPunct="1">
              <a:buFont typeface="Wingdings" pitchFamily="2" charset="2"/>
              <a:buNone/>
            </a:pPr>
            <a:endParaRPr lang="en-US" sz="800" b="1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800" b="1" dirty="0" smtClean="0"/>
              <a:t>75 Staff</a:t>
            </a:r>
          </a:p>
          <a:p>
            <a:pPr lvl="1" eaLnBrk="1" hangingPunct="1"/>
            <a:r>
              <a:rPr lang="en-US" sz="2400" dirty="0" smtClean="0"/>
              <a:t>50 Full-Time</a:t>
            </a:r>
          </a:p>
          <a:p>
            <a:pPr eaLnBrk="1" hangingPunct="1">
              <a:buFont typeface="Wingdings" pitchFamily="2" charset="2"/>
              <a:buNone/>
            </a:pPr>
            <a:endParaRPr lang="en-US" sz="800" b="1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800" b="1" dirty="0" smtClean="0"/>
              <a:t>$4M Operating Budget</a:t>
            </a:r>
          </a:p>
          <a:p>
            <a:pPr eaLnBrk="1" hangingPunct="1"/>
            <a:endParaRPr lang="en-US" sz="2800" b="1" dirty="0" smtClean="0"/>
          </a:p>
          <a:p>
            <a:pPr eaLnBrk="1" hangingPunct="1"/>
            <a:endParaRPr lang="en-US" sz="2400" b="1" dirty="0" smtClean="0"/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381000" y="6019800"/>
            <a:ext cx="8382000" cy="523875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/>
              <a:t>Daily Service Capacity: approx. </a:t>
            </a:r>
            <a:r>
              <a:rPr lang="en-US" sz="2800" b="1" dirty="0" smtClean="0"/>
              <a:t>175 </a:t>
            </a:r>
            <a:r>
              <a:rPr lang="en-US" sz="2800" b="1" dirty="0"/>
              <a:t>Families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Pics of 4200 Colley and Dillon 9-24-2008 010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5867400" y="1371600"/>
            <a:ext cx="2838450" cy="2128838"/>
          </a:xfrm>
          <a:ln w="57150">
            <a:solidFill>
              <a:schemeClr val="tx2"/>
            </a:solidFill>
          </a:ln>
        </p:spPr>
      </p:pic>
      <p:sp>
        <p:nvSpPr>
          <p:cNvPr id="1331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-304800" y="76200"/>
            <a:ext cx="518160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 smtClean="0"/>
              <a:t>Our Facilities</a:t>
            </a:r>
          </a:p>
        </p:txBody>
      </p:sp>
      <p:pic>
        <p:nvPicPr>
          <p:cNvPr id="13316" name="Picture 4" descr="March 2006 Properties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email"/>
          <a:srcRect/>
          <a:stretch>
            <a:fillRect/>
          </a:stretch>
        </p:blipFill>
        <p:spPr>
          <a:xfrm>
            <a:off x="533400" y="1219200"/>
            <a:ext cx="3429000" cy="2133600"/>
          </a:xfrm>
          <a:ln w="57150">
            <a:solidFill>
              <a:schemeClr val="tx2"/>
            </a:solidFill>
          </a:ln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609600" y="47244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cs typeface="Arial" charset="0"/>
            </a:endParaRP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6096000" y="2362200"/>
            <a:ext cx="1936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>
              <a:cs typeface="Arial" charset="0"/>
            </a:endParaRPr>
          </a:p>
        </p:txBody>
      </p:sp>
      <p:pic>
        <p:nvPicPr>
          <p:cNvPr id="13319" name="Picture 7"/>
          <p:cNvPicPr preferRelativeResize="0"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191000" y="457200"/>
            <a:ext cx="2133600" cy="1706563"/>
          </a:xfrm>
          <a:prstGeom prst="rect">
            <a:avLst/>
          </a:prstGeom>
          <a:noFill/>
          <a:ln w="57150" algn="in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13320" name="Picture 8" descr="EP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33400" y="3581400"/>
            <a:ext cx="3475038" cy="1957388"/>
          </a:xfrm>
          <a:prstGeom prst="rect">
            <a:avLst/>
          </a:prstGeom>
          <a:noFill/>
          <a:ln w="57150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13321" name="Picture 9"/>
          <p:cNvPicPr preferRelativeResize="0"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429000" y="2438400"/>
            <a:ext cx="2308225" cy="1600200"/>
          </a:xfrm>
          <a:prstGeom prst="rect">
            <a:avLst/>
          </a:prstGeom>
          <a:noFill/>
          <a:ln w="57150" algn="in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13322" name="Picture 10" descr="HPIM0932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6553200" y="3657600"/>
            <a:ext cx="2438400" cy="1657350"/>
          </a:xfrm>
          <a:prstGeom prst="rect">
            <a:avLst/>
          </a:prstGeom>
          <a:noFill/>
          <a:ln w="57150" algn="in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13323" name="Picture 12" descr="Suffolk House May 16 09 10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3886200" y="3886200"/>
            <a:ext cx="2438400" cy="1828800"/>
          </a:xfrm>
          <a:prstGeom prst="rect">
            <a:avLst/>
          </a:prstGeom>
          <a:solidFill>
            <a:schemeClr val="tx2"/>
          </a:solidFill>
          <a:ln w="57150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81000" y="5943600"/>
            <a:ext cx="8458200" cy="830263"/>
          </a:xfrm>
          <a:prstGeom prst="rect">
            <a:avLst/>
          </a:prstGeom>
          <a:solidFill>
            <a:schemeClr val="accent6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/>
              <a:t>Serving Norfolk, Portsmouth, Chesapeake, Virginia Beach, </a:t>
            </a:r>
          </a:p>
          <a:p>
            <a:pPr algn="ctr">
              <a:defRPr/>
            </a:pPr>
            <a:r>
              <a:rPr lang="en-US" sz="2400" dirty="0"/>
              <a:t>Suffolk, Franklin, Isle of Wight &amp; Southampton County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313612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Numbers Served</a:t>
            </a:r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460375" y="1600200"/>
          <a:ext cx="8221663" cy="4524375"/>
        </p:xfrm>
        <a:graphic>
          <a:graphicData uri="http://schemas.openxmlformats.org/presentationml/2006/ole">
            <p:oleObj spid="_x0000_s1026" r:id="rId3" imgW="8218120" imgH="4523624" progId="Excel.Sheet.8">
              <p:embed/>
            </p:oleObj>
          </a:graphicData>
        </a:graphic>
      </p:graphicFrame>
      <p:sp>
        <p:nvSpPr>
          <p:cNvPr id="1028" name="TextBox 4"/>
          <p:cNvSpPr txBox="1">
            <a:spLocks noChangeArrowheads="1"/>
          </p:cNvSpPr>
          <p:nvPr/>
        </p:nvSpPr>
        <p:spPr bwMode="auto">
          <a:xfrm>
            <a:off x="2209800" y="3200400"/>
            <a:ext cx="2362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/>
              <a:t>8% increase in FY11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Contributions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How  did we get there?</a:t>
            </a:r>
            <a:endParaRPr lang="en-US" sz="3200" dirty="0"/>
          </a:p>
        </p:txBody>
      </p:sp>
      <p:pic>
        <p:nvPicPr>
          <p:cNvPr id="5" name="Picture Placeholder 4" descr="FORKIDS EDITS  84.jpg"/>
          <p:cNvPicPr>
            <a:picLocks noGrp="1" noChangeAspect="1"/>
          </p:cNvPicPr>
          <p:nvPr>
            <p:ph type="pic" idx="1"/>
          </p:nvPr>
        </p:nvPicPr>
        <p:blipFill>
          <a:blip r:embed="rId2" cstate="screen"/>
          <a:srcRect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990600"/>
            <a:ext cx="2971800" cy="5257800"/>
          </a:xfrm>
        </p:spPr>
        <p:txBody>
          <a:bodyPr>
            <a:normAutofit/>
          </a:bodyPr>
          <a:lstStyle/>
          <a:p>
            <a:pPr marL="236538" indent="-236538"/>
            <a:r>
              <a:rPr lang="en-US" sz="3200" b="1" dirty="0" smtClean="0"/>
              <a:t>B</a:t>
            </a:r>
            <a:r>
              <a:rPr lang="en-US" sz="2800" dirty="0" smtClean="0"/>
              <a:t>oard Growth</a:t>
            </a:r>
          </a:p>
          <a:p>
            <a:pPr marL="236538" indent="-236538"/>
            <a:r>
              <a:rPr lang="en-US" sz="3200" b="1" dirty="0" smtClean="0"/>
              <a:t>A</a:t>
            </a:r>
            <a:r>
              <a:rPr lang="en-US" sz="2800" dirty="0" smtClean="0"/>
              <a:t> Clear Plan</a:t>
            </a:r>
          </a:p>
          <a:p>
            <a:pPr marL="236538" indent="-236538"/>
            <a:r>
              <a:rPr lang="en-US" sz="3200" b="1" dirty="0" smtClean="0"/>
              <a:t>T</a:t>
            </a:r>
            <a:r>
              <a:rPr lang="en-US" sz="2800" dirty="0" smtClean="0"/>
              <a:t>raining</a:t>
            </a:r>
          </a:p>
          <a:p>
            <a:pPr marL="236538" indent="-236538"/>
            <a:r>
              <a:rPr lang="en-US" sz="3200" b="1" dirty="0" smtClean="0"/>
              <a:t>S</a:t>
            </a:r>
            <a:r>
              <a:rPr lang="en-US" sz="2800" dirty="0" smtClean="0"/>
              <a:t>mart Staff willing to change (and change again, and again…)</a:t>
            </a:r>
          </a:p>
          <a:p>
            <a:pPr marL="236538" indent="-236538"/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Moves that mattered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Course 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The Children’s  Art Auction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sz="2600" dirty="0" smtClean="0"/>
              <a:t>--</a:t>
            </a:r>
            <a:r>
              <a:rPr lang="en-US" sz="2600" b="0" dirty="0" smtClean="0"/>
              <a:t>mission-centered fundraising</a:t>
            </a:r>
            <a:endParaRPr lang="en-US" sz="2600" b="0" dirty="0"/>
          </a:p>
        </p:txBody>
      </p:sp>
      <p:pic>
        <p:nvPicPr>
          <p:cNvPr id="6" name="Content Placeholder 5" descr="_MG_0471.jpg"/>
          <p:cNvPicPr>
            <a:picLocks noGrp="1" noChangeAspect="1"/>
          </p:cNvPicPr>
          <p:nvPr>
            <p:ph type="pic" idx="1"/>
          </p:nvPr>
        </p:nvPicPr>
        <p:blipFill>
          <a:blip r:embed="rId2" cstate="screen"/>
          <a:srcRect/>
          <a:stretch>
            <a:fillRect/>
          </a:stretch>
        </p:blipFill>
        <p:spPr>
          <a:ln cmpd="sng">
            <a:solidFill>
              <a:schemeClr val="tx1"/>
            </a:solidFill>
          </a:ln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 b="1" dirty="0" smtClean="0"/>
              <a:t>Moves That Mattered</a:t>
            </a:r>
          </a:p>
          <a:p>
            <a:endParaRPr lang="en-US" dirty="0"/>
          </a:p>
        </p:txBody>
      </p:sp>
      <p:pic>
        <p:nvPicPr>
          <p:cNvPr id="8" name="Picture 7" descr="TheLockedInDonut_web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09600" y="3124200"/>
            <a:ext cx="1834388" cy="2921000"/>
          </a:xfrm>
          <a:prstGeom prst="rect">
            <a:avLst/>
          </a:prstGeom>
          <a:ln w="76200" cmpd="thinThick">
            <a:solidFill>
              <a:schemeClr val="tx2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00375" y="4800600"/>
            <a:ext cx="5867400" cy="1295400"/>
          </a:xfrm>
        </p:spPr>
        <p:txBody>
          <a:bodyPr/>
          <a:lstStyle/>
          <a:p>
            <a:r>
              <a:rPr lang="en-US" dirty="0" smtClean="0"/>
              <a:t>The Redesign of Western Tidewater Programs/Closing Suffolk House</a:t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b="0" dirty="0" smtClean="0"/>
              <a:t>--</a:t>
            </a:r>
            <a:r>
              <a:rPr lang="en-US" b="0" i="1" u="sng" dirty="0" smtClean="0"/>
              <a:t>Radical rethinking </a:t>
            </a:r>
            <a:r>
              <a:rPr lang="en-US" b="0" dirty="0" smtClean="0"/>
              <a:t>(even when potentially unpopular)</a:t>
            </a:r>
            <a:endParaRPr lang="en-US" b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 b="1" dirty="0" smtClean="0"/>
              <a:t>Moves That Mattered</a:t>
            </a:r>
          </a:p>
          <a:p>
            <a:endParaRPr lang="en-US" dirty="0"/>
          </a:p>
        </p:txBody>
      </p:sp>
      <p:pic>
        <p:nvPicPr>
          <p:cNvPr id="8" name="Picture Placeholder 7" descr="IMG_0804.JPG"/>
          <p:cNvPicPr>
            <a:picLocks noGrp="1" noChangeAspect="1"/>
          </p:cNvPicPr>
          <p:nvPr>
            <p:ph type="pic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3124199" y="609600"/>
            <a:ext cx="5743575" cy="4177145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We got Good </a:t>
            </a:r>
            <a:r>
              <a:rPr lang="en-US" sz="2800" dirty="0" err="1" smtClean="0"/>
              <a:t>Mojo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sz="2800" b="0" dirty="0" smtClean="0"/>
              <a:t>--- earned income</a:t>
            </a:r>
            <a:endParaRPr lang="en-US" sz="2800" b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 b="1" dirty="0" smtClean="0"/>
              <a:t>Moves That Mattered</a:t>
            </a:r>
          </a:p>
          <a:p>
            <a:endParaRPr lang="en-US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971800" y="1219200"/>
            <a:ext cx="5943600" cy="3217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28800" y="381000"/>
            <a:ext cx="4724400" cy="197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Rectangle 13"/>
          <p:cNvSpPr>
            <a:spLocks noChangeArrowheads="1"/>
          </p:cNvSpPr>
          <p:nvPr/>
        </p:nvSpPr>
        <p:spPr bwMode="auto">
          <a:xfrm>
            <a:off x="1981200" y="1676400"/>
            <a:ext cx="43434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4820" name="Picture 5" descr="FORKIDS EDITS  48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914400" y="1905000"/>
            <a:ext cx="6781800" cy="451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1917</TotalTime>
  <Words>170</Words>
  <Application>Microsoft Office PowerPoint</Application>
  <PresentationFormat>On-screen Show (4:3)</PresentationFormat>
  <Paragraphs>41</Paragraphs>
  <Slides>13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Civic</vt:lpstr>
      <vt:lpstr>Microsoft Office Excel 97-2003 Worksheet</vt:lpstr>
      <vt:lpstr>Remaining Viable in Difficult Times II</vt:lpstr>
      <vt:lpstr>and our mission…</vt:lpstr>
      <vt:lpstr>Slide 3</vt:lpstr>
      <vt:lpstr>ForKids Today</vt:lpstr>
      <vt:lpstr>Our Facilities</vt:lpstr>
      <vt:lpstr>Numbers Served</vt:lpstr>
      <vt:lpstr>Community Contributions</vt:lpstr>
      <vt:lpstr>How  did we get there?</vt:lpstr>
      <vt:lpstr>Changing Course </vt:lpstr>
      <vt:lpstr>The Children’s  Art Auction  --mission-centered fundraising</vt:lpstr>
      <vt:lpstr>The Redesign of Western Tidewater Programs/Closing Suffolk House  --Radical rethinking (even when potentially unpopular)</vt:lpstr>
      <vt:lpstr>We got Good Mojo  --- earned income</vt:lpstr>
      <vt:lpstr>Slide 13</vt:lpstr>
    </vt:vector>
  </TitlesOfParts>
  <Company>For Kids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Remaining Viable in Difficult Times</dc:title>
  <dc:creator>tmccormick</dc:creator>
  <cp:lastModifiedBy>tmrice</cp:lastModifiedBy>
  <cp:revision>30</cp:revision>
  <dcterms:created xsi:type="dcterms:W3CDTF">2012-04-30T19:34:42Z</dcterms:created>
  <dcterms:modified xsi:type="dcterms:W3CDTF">2013-05-06T20:35:54Z</dcterms:modified>
</cp:coreProperties>
</file>