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4" r:id="rId2"/>
    <p:sldId id="265" r:id="rId3"/>
    <p:sldId id="286" r:id="rId4"/>
    <p:sldId id="342" r:id="rId5"/>
    <p:sldId id="258" r:id="rId6"/>
    <p:sldId id="270" r:id="rId7"/>
    <p:sldId id="340" r:id="rId8"/>
    <p:sldId id="341" r:id="rId9"/>
    <p:sldId id="328" r:id="rId10"/>
    <p:sldId id="327" r:id="rId11"/>
    <p:sldId id="292" r:id="rId12"/>
    <p:sldId id="336" r:id="rId1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97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1727" autoAdjust="0"/>
  </p:normalViewPr>
  <p:slideViewPr>
    <p:cSldViewPr>
      <p:cViewPr>
        <p:scale>
          <a:sx n="70" d="100"/>
          <a:sy n="70" d="100"/>
        </p:scale>
        <p:origin x="-116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754" y="-120"/>
      </p:cViewPr>
      <p:guideLst>
        <p:guide orient="horz" pos="2909"/>
        <p:guide pos="218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11699" cy="461882"/>
          </a:xfrm>
          <a:prstGeom prst="rect">
            <a:avLst/>
          </a:prstGeom>
        </p:spPr>
        <p:txBody>
          <a:bodyPr vert="horz" lIns="90330" tIns="45164" rIns="90330" bIns="4516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811" y="2"/>
            <a:ext cx="3011699" cy="461882"/>
          </a:xfrm>
          <a:prstGeom prst="rect">
            <a:avLst/>
          </a:prstGeom>
        </p:spPr>
        <p:txBody>
          <a:bodyPr vert="horz" lIns="90330" tIns="45164" rIns="90330" bIns="45164" rtlCol="0"/>
          <a:lstStyle>
            <a:lvl1pPr algn="r">
              <a:defRPr sz="1200"/>
            </a:lvl1pPr>
          </a:lstStyle>
          <a:p>
            <a:fld id="{0C5B0ACC-545D-450E-9E88-94E9CF064018}" type="datetimeFigureOut">
              <a:rPr lang="en-US" smtClean="0"/>
              <a:pPr/>
              <a:t>11/4/2010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23"/>
            <a:ext cx="3011699" cy="461882"/>
          </a:xfrm>
          <a:prstGeom prst="rect">
            <a:avLst/>
          </a:prstGeom>
        </p:spPr>
        <p:txBody>
          <a:bodyPr vert="horz" lIns="90330" tIns="45164" rIns="90330" bIns="4516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811" y="8772623"/>
            <a:ext cx="3011699" cy="461882"/>
          </a:xfrm>
          <a:prstGeom prst="rect">
            <a:avLst/>
          </a:prstGeom>
        </p:spPr>
        <p:txBody>
          <a:bodyPr vert="horz" lIns="90330" tIns="45164" rIns="90330" bIns="45164" rtlCol="0" anchor="b"/>
          <a:lstStyle>
            <a:lvl1pPr algn="r">
              <a:defRPr sz="1200"/>
            </a:lvl1pPr>
          </a:lstStyle>
          <a:p>
            <a:fld id="{1604BE07-435C-4D42-B52B-9DB4277E2A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71" tIns="46235" rIns="92471" bIns="4623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71" tIns="46235" rIns="92471" bIns="46235" rtlCol="0"/>
          <a:lstStyle>
            <a:lvl1pPr algn="r">
              <a:defRPr sz="1200"/>
            </a:lvl1pPr>
          </a:lstStyle>
          <a:p>
            <a:fld id="{693E2534-EEBA-4A06-8E64-30EB41D7AF9B}" type="datetimeFigureOut">
              <a:rPr lang="en-US" smtClean="0"/>
              <a:pPr/>
              <a:t>11/4/2010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5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1" tIns="46235" rIns="92471" bIns="4623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71" tIns="46235" rIns="92471" bIns="4623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71" tIns="46235" rIns="92471" bIns="4623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</p:spPr>
        <p:txBody>
          <a:bodyPr vert="horz" lIns="92471" tIns="46235" rIns="92471" bIns="46235" rtlCol="0" anchor="b"/>
          <a:lstStyle>
            <a:lvl1pPr algn="r">
              <a:defRPr sz="1200"/>
            </a:lvl1pPr>
          </a:lstStyle>
          <a:p>
            <a:fld id="{AA421F31-7196-4B00-AE2A-F643AE404F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21F31-7196-4B00-AE2A-F643AE404FC8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21F31-7196-4B00-AE2A-F643AE404FC8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21F31-7196-4B00-AE2A-F643AE404FC8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21F31-7196-4B00-AE2A-F643AE404FC8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21F31-7196-4B00-AE2A-F643AE404FC8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21F31-7196-4B00-AE2A-F643AE404FC8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21F31-7196-4B00-AE2A-F643AE404FC8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2AC9C-8335-4677-BAE3-424319228069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F487-03E4-446B-BEAA-206A97AD7750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9A0C-C101-417D-A8AF-2B9398EFF2AC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62A69-63F1-48FA-BF8D-E28CF127358B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FEEBC-55B3-4341-BC13-543060D9251C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8296-18A8-48FF-8C1D-DB9CA17115E9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E7A3-5C78-4CAB-B6D0-CA8581028C5B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B734-20EF-41D5-8478-68E7CF886FA0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1E54B-D36D-4EA4-9F61-B3ABD55719F1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9F4-40FC-4F85-B6FF-FD4159351DB6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35A0-327D-41D3-AE46-038376392385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66DC8F-45DB-48E1-A2F8-93A60F48F1EF}" type="datetime4">
              <a:rPr lang="en-US" smtClean="0"/>
              <a:pPr/>
              <a:t>November 4, 2010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620260-8147-45AA-A06F-6B4E0530CC9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  <p:pic>
        <p:nvPicPr>
          <p:cNvPr id="17" name="Picture 4" descr="OHF-logo_color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96200" y="6315075"/>
            <a:ext cx="11604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382000" cy="35814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ROUND 8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ONCEPT PAPER ORIENTATION</a:t>
            </a:r>
            <a:endParaRPr lang="en-US" sz="44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November 4, 2010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143000"/>
            <a:ext cx="412511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OBICI Healthcare Foundation</a:t>
            </a:r>
            <a:br>
              <a:rPr lang="en-US" b="1" dirty="0" smtClean="0"/>
            </a:br>
            <a:r>
              <a:rPr lang="en-US" b="1" dirty="0" smtClean="0"/>
              <a:t>Strategic Priorities</a:t>
            </a:r>
            <a:endParaRPr lang="en-US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468880"/>
            <a:ext cx="8763000" cy="4389120"/>
          </a:xfrm>
        </p:spPr>
        <p:txBody>
          <a:bodyPr>
            <a:normAutofit/>
          </a:bodyPr>
          <a:lstStyle/>
          <a:p>
            <a:pPr marL="742950" indent="-742950"/>
            <a:r>
              <a:rPr lang="en-US" sz="3600" b="1" dirty="0" smtClean="0"/>
              <a:t>Improve Access to Basic Healthcare</a:t>
            </a:r>
          </a:p>
          <a:p>
            <a:pPr marL="742950" indent="-742950"/>
            <a:r>
              <a:rPr lang="en-US" sz="3600" b="1" dirty="0" smtClean="0"/>
              <a:t>Obesity Prevention</a:t>
            </a:r>
          </a:p>
          <a:p>
            <a:pPr marL="742950" indent="-742950"/>
            <a:r>
              <a:rPr lang="en-US" sz="3600" b="1" dirty="0" smtClean="0"/>
              <a:t>Chronic Disease Management</a:t>
            </a:r>
          </a:p>
          <a:p>
            <a:pPr marL="742950" indent="-742950"/>
            <a:r>
              <a:rPr lang="en-US" sz="3600" b="1" dirty="0" smtClean="0"/>
              <a:t>Insure More People</a:t>
            </a:r>
          </a:p>
          <a:p>
            <a:pPr marL="742950" indent="-742950"/>
            <a:endParaRPr lang="en-US" sz="3600" b="1" dirty="0" smtClean="0"/>
          </a:p>
          <a:p>
            <a:pPr marL="742950" indent="-742950"/>
            <a:endParaRPr lang="en-US" sz="3600" b="1" dirty="0" smtClean="0"/>
          </a:p>
          <a:p>
            <a:pPr marL="514350" indent="-514350">
              <a:buAutoNum type="arabicParenR"/>
            </a:pPr>
            <a:endParaRPr lang="en-US" sz="4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10600" cy="8961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Improve Access to Basic Healthcare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The uninsured rate in the Obici Healthcare Foundation’s service area ranges from 13% in Suffolk to 21% in Gates County, NC</a:t>
            </a:r>
          </a:p>
          <a:p>
            <a:r>
              <a:rPr lang="en-US" dirty="0" smtClean="0"/>
              <a:t>Lack of access leads to poor health outcomes and excessive use of emergency rooms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WT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4495800"/>
            <a:ext cx="2514600" cy="216958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Support to Make a Difference in: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Improving access to and utilization of:</a:t>
            </a:r>
          </a:p>
          <a:p>
            <a:pPr lvl="1"/>
            <a:r>
              <a:rPr lang="en-US" dirty="0" smtClean="0"/>
              <a:t>Primary care physicians</a:t>
            </a:r>
          </a:p>
          <a:p>
            <a:pPr lvl="1"/>
            <a:r>
              <a:rPr lang="en-US" dirty="0" smtClean="0"/>
              <a:t>Various oral health providers</a:t>
            </a:r>
          </a:p>
          <a:p>
            <a:pPr lvl="1"/>
            <a:r>
              <a:rPr lang="en-US" dirty="0" smtClean="0"/>
              <a:t>Low-cost pharmaceutical services</a:t>
            </a:r>
          </a:p>
          <a:p>
            <a:pPr lvl="1"/>
            <a:r>
              <a:rPr lang="en-US" dirty="0" smtClean="0"/>
              <a:t>Mental health services</a:t>
            </a:r>
          </a:p>
          <a:p>
            <a:pPr lvl="1"/>
            <a:r>
              <a:rPr lang="en-US" dirty="0" smtClean="0"/>
              <a:t>Medical transportation</a:t>
            </a:r>
          </a:p>
          <a:p>
            <a:pPr lvl="1"/>
            <a:r>
              <a:rPr lang="en-US" dirty="0" smtClean="0"/>
              <a:t>Basic healthcare services</a:t>
            </a:r>
          </a:p>
          <a:p>
            <a:pPr lvl="1"/>
            <a:r>
              <a:rPr lang="en-US" dirty="0" smtClean="0"/>
              <a:t>Preventive health screenings</a:t>
            </a:r>
          </a:p>
          <a:p>
            <a:pPr lvl="1"/>
            <a:endParaRPr lang="en-US" dirty="0"/>
          </a:p>
        </p:txBody>
      </p:sp>
      <p:pic>
        <p:nvPicPr>
          <p:cNvPr id="4" name="Picture 3" descr="Dr. Hobbs working 2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6760" y="2819400"/>
            <a:ext cx="2946400" cy="22098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/>
              <a:t>Prevent Obesity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389120"/>
          </a:xfrm>
        </p:spPr>
        <p:txBody>
          <a:bodyPr/>
          <a:lstStyle/>
          <a:p>
            <a:r>
              <a:rPr lang="en-US" dirty="0" smtClean="0"/>
              <a:t>32% of American children/adolescents are overweight or obese; 16% of youth 2-19 fall into this category</a:t>
            </a:r>
          </a:p>
          <a:p>
            <a:r>
              <a:rPr lang="en-US" dirty="0" smtClean="0"/>
              <a:t>Obese children who have an obese parent have a 50% chance of being obese; 80% chance if both parents are obese</a:t>
            </a:r>
          </a:p>
          <a:p>
            <a:r>
              <a:rPr lang="en-US" dirty="0" smtClean="0"/>
              <a:t>African Americans are disproportionately overweight/obese</a:t>
            </a:r>
          </a:p>
          <a:p>
            <a:pPr lvl="1"/>
            <a:r>
              <a:rPr lang="en-US" dirty="0" smtClean="0"/>
              <a:t>Suffolk’s population is about 45% African American</a:t>
            </a:r>
          </a:p>
          <a:p>
            <a:r>
              <a:rPr lang="en-US" dirty="0" smtClean="0"/>
              <a:t>Implementing strategies for children presents an optimum opportunity to make a difference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Support to make a difference in: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Developing comprehensive, evidence-based healthy lifestyle programs that improve nutritional and physical activity habits of children</a:t>
            </a:r>
          </a:p>
          <a:p>
            <a:r>
              <a:rPr lang="en-US" dirty="0" smtClean="0"/>
              <a:t>Creating programs that demonstrate widespread community support and involvement.</a:t>
            </a:r>
            <a:endParaRPr lang="en-US" dirty="0"/>
          </a:p>
        </p:txBody>
      </p:sp>
      <p:pic>
        <p:nvPicPr>
          <p:cNvPr id="4" name="Picture 3" descr="IMG_22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4038600"/>
            <a:ext cx="1625600" cy="24384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Chronic Diseases 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Chronic diseases are the leading cause of death in Virginia.</a:t>
            </a:r>
          </a:p>
          <a:p>
            <a:r>
              <a:rPr lang="en-US" dirty="0" smtClean="0"/>
              <a:t>Chronic diseases defined:</a:t>
            </a:r>
          </a:p>
          <a:p>
            <a:pPr lvl="1"/>
            <a:r>
              <a:rPr lang="en-US" dirty="0" smtClean="0"/>
              <a:t>“Those illnesses that are prolonged, preventable, do not resolve spontaneously, are rarely cured completely and that pose a significant burden in mortality, morbidity and cost”</a:t>
            </a:r>
          </a:p>
          <a:p>
            <a:r>
              <a:rPr lang="en-US" dirty="0" smtClean="0"/>
              <a:t>The Foundation’s focus on chronic diseases consists of:</a:t>
            </a:r>
          </a:p>
          <a:p>
            <a:pPr lvl="1"/>
            <a:r>
              <a:rPr lang="en-US" dirty="0" smtClean="0"/>
              <a:t>Heart disease (especially hypertension)</a:t>
            </a:r>
          </a:p>
          <a:p>
            <a:pPr lvl="1"/>
            <a:r>
              <a:rPr lang="en-US" dirty="0" smtClean="0"/>
              <a:t>Stroke</a:t>
            </a:r>
          </a:p>
          <a:p>
            <a:pPr lvl="1"/>
            <a:r>
              <a:rPr lang="en-US" dirty="0" smtClean="0"/>
              <a:t>Chronic Lower Respiratory Diseases (formerly known as COPD)</a:t>
            </a:r>
          </a:p>
          <a:p>
            <a:pPr lvl="1"/>
            <a:r>
              <a:rPr lang="en-US" dirty="0" smtClean="0"/>
              <a:t>Diabetes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Support to make a difference in: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cost effective programs centered on:</a:t>
            </a:r>
          </a:p>
          <a:p>
            <a:pPr lvl="1"/>
            <a:r>
              <a:rPr lang="en-US" dirty="0" smtClean="0"/>
              <a:t>Disease management (e.g., telehealth and home health nursing)</a:t>
            </a:r>
          </a:p>
          <a:p>
            <a:pPr lvl="1"/>
            <a:r>
              <a:rPr lang="en-US" dirty="0" smtClean="0"/>
              <a:t>Early intervention (e.g., smoking cessation)</a:t>
            </a:r>
            <a:endParaRPr lang="en-US" dirty="0"/>
          </a:p>
        </p:txBody>
      </p:sp>
      <p:pic>
        <p:nvPicPr>
          <p:cNvPr id="4" name="Picture 3" descr="CH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3810000"/>
            <a:ext cx="4038600" cy="286559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Insure More People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Facts about uninsured Virginians:</a:t>
            </a:r>
          </a:p>
          <a:p>
            <a:pPr lvl="1"/>
            <a:r>
              <a:rPr lang="en-US" dirty="0" smtClean="0"/>
              <a:t>1 million Virginians (15%) are uninsured</a:t>
            </a:r>
          </a:p>
          <a:p>
            <a:pPr lvl="1"/>
            <a:r>
              <a:rPr lang="en-US" dirty="0" smtClean="0"/>
              <a:t>The vast majority of uninsured Virginians were employed, living in households with at least one family member working full-time (64.6%) or part-time (15.2%).</a:t>
            </a:r>
          </a:p>
          <a:p>
            <a:pPr lvl="1"/>
            <a:r>
              <a:rPr lang="en-US" dirty="0" smtClean="0"/>
              <a:t>Many Western Tidewater residents qualify for employer sponsored medical insurance, but cannot afford the co pays or premiums</a:t>
            </a:r>
          </a:p>
          <a:p>
            <a:r>
              <a:rPr lang="en-US" dirty="0" smtClean="0"/>
              <a:t>Access to health insurance is one of the top 10 leading health indicators</a:t>
            </a:r>
          </a:p>
          <a:p>
            <a:r>
              <a:rPr lang="en-US" dirty="0" smtClean="0"/>
              <a:t>People with health coverage:</a:t>
            </a:r>
          </a:p>
          <a:p>
            <a:pPr lvl="1"/>
            <a:r>
              <a:rPr lang="en-US" dirty="0" smtClean="0"/>
              <a:t>Receive more medical care and more timely services</a:t>
            </a:r>
          </a:p>
          <a:p>
            <a:pPr lvl="1"/>
            <a:r>
              <a:rPr lang="en-US" dirty="0" smtClean="0"/>
              <a:t>Have better health outcomes</a:t>
            </a:r>
          </a:p>
          <a:p>
            <a:pPr lvl="1"/>
            <a:r>
              <a:rPr lang="en-US" dirty="0" smtClean="0"/>
              <a:t>Have fewer financial problems</a:t>
            </a:r>
          </a:p>
          <a:p>
            <a:pPr lvl="1"/>
            <a:r>
              <a:rPr lang="en-US" dirty="0" smtClean="0"/>
              <a:t>Have children with  better long-term development</a:t>
            </a:r>
          </a:p>
          <a:p>
            <a:pPr lvl="1"/>
            <a:endParaRPr lang="en-US" dirty="0"/>
          </a:p>
        </p:txBody>
      </p:sp>
      <p:pic>
        <p:nvPicPr>
          <p:cNvPr id="4" name="Picture 3" descr="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381000"/>
            <a:ext cx="2817519" cy="1886107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Support to make a difference in: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Increasing enrollment in:</a:t>
            </a:r>
          </a:p>
          <a:p>
            <a:pPr lvl="1"/>
            <a:r>
              <a:rPr lang="en-US" dirty="0" smtClean="0"/>
              <a:t>FAMIS </a:t>
            </a:r>
          </a:p>
          <a:p>
            <a:pPr lvl="1"/>
            <a:r>
              <a:rPr lang="en-US" dirty="0" smtClean="0"/>
              <a:t>Medicaid</a:t>
            </a:r>
          </a:p>
          <a:p>
            <a:pPr lvl="1"/>
            <a:r>
              <a:rPr lang="en-US" dirty="0" smtClean="0"/>
              <a:t>Medicare Part B and/or D</a:t>
            </a:r>
          </a:p>
          <a:p>
            <a:pPr lvl="1"/>
            <a:r>
              <a:rPr lang="en-US" dirty="0" smtClean="0"/>
              <a:t>Employer-based insurance </a:t>
            </a:r>
          </a:p>
        </p:txBody>
      </p:sp>
      <p:pic>
        <p:nvPicPr>
          <p:cNvPr id="4" name="Picture 3" descr="img_99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4267200"/>
            <a:ext cx="3276600" cy="2184400"/>
          </a:xfrm>
          <a:prstGeom prst="rect">
            <a:avLst/>
          </a:prstGeom>
        </p:spPr>
      </p:pic>
      <p:pic>
        <p:nvPicPr>
          <p:cNvPr id="5" name="Picture 4" descr="IMG_23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1905000"/>
            <a:ext cx="2540000" cy="3810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Concept Papers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Agency description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Unmet need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Target population/service area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Strategic Priority areas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Program overview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New or existing program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Evaluation process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Goals and objectives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Community partners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Preliminary budget</a:t>
            </a:r>
          </a:p>
          <a:p>
            <a:endParaRPr lang="en-US" dirty="0"/>
          </a:p>
        </p:txBody>
      </p:sp>
      <p:pic>
        <p:nvPicPr>
          <p:cNvPr id="5" name="Picture 4" descr="DSC000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133600"/>
            <a:ext cx="3886200" cy="291465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28600" y="838200"/>
          <a:ext cx="8686800" cy="5791200"/>
        </p:xfrm>
        <a:graphic>
          <a:graphicData uri="http://schemas.openxmlformats.org/presentationml/2006/ole">
            <p:oleObj spid="_x0000_s65538" name="Worksheet" r:id="rId3" imgW="5200764" imgH="3533927" progId="Excel.Sheet.12">
              <p:embed/>
            </p:oleObj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4692</TotalTime>
  <Words>469</Words>
  <Application>Microsoft Office PowerPoint</Application>
  <PresentationFormat>On-screen Show (4:3)</PresentationFormat>
  <Paragraphs>79</Paragraphs>
  <Slides>12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Flow</vt:lpstr>
      <vt:lpstr>Worksheet</vt:lpstr>
      <vt:lpstr>Slide 1</vt:lpstr>
      <vt:lpstr>                          OBICI Healthcare Foundation Strategic Priorities</vt:lpstr>
      <vt:lpstr>Improve Access to Basic Healthcare</vt:lpstr>
      <vt:lpstr>Support to Make a Difference in:</vt:lpstr>
      <vt:lpstr>Prevent Obesity</vt:lpstr>
      <vt:lpstr>Support to make a difference in:</vt:lpstr>
      <vt:lpstr>Chronic Diseases Management</vt:lpstr>
      <vt:lpstr>Support to make a difference in:</vt:lpstr>
      <vt:lpstr>Insure More People</vt:lpstr>
      <vt:lpstr>Support to make a difference in:</vt:lpstr>
      <vt:lpstr>Concept Papers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lkelch</dc:creator>
  <cp:lastModifiedBy>tmrice</cp:lastModifiedBy>
  <cp:revision>372</cp:revision>
  <dcterms:created xsi:type="dcterms:W3CDTF">2010-01-28T16:45:44Z</dcterms:created>
  <dcterms:modified xsi:type="dcterms:W3CDTF">2010-11-04T15:29:56Z</dcterms:modified>
</cp:coreProperties>
</file>