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3" r:id="rId2"/>
    <p:sldId id="264" r:id="rId3"/>
    <p:sldId id="261" r:id="rId4"/>
    <p:sldId id="262" r:id="rId5"/>
    <p:sldId id="258" r:id="rId6"/>
    <p:sldId id="259"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FFBA"/>
    <a:srgbClr val="8EE49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586" autoAdjust="0"/>
    <p:restoredTop sz="96124" autoAdjust="0"/>
  </p:normalViewPr>
  <p:slideViewPr>
    <p:cSldViewPr>
      <p:cViewPr varScale="1">
        <p:scale>
          <a:sx n="82" d="100"/>
          <a:sy n="82" d="100"/>
        </p:scale>
        <p:origin x="-390"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B81485-44AE-4E68-9D2E-69259E8291B1}" type="datetimeFigureOut">
              <a:rPr lang="en-US" smtClean="0"/>
              <a:pPr/>
              <a:t>7/25/2008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2D95AB-158F-47D1-81D0-EF94B480276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2D95AB-158F-47D1-81D0-EF94B480276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2D95AB-158F-47D1-81D0-EF94B480276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2D95AB-158F-47D1-81D0-EF94B480276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2D95AB-158F-47D1-81D0-EF94B480276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2D95AB-158F-47D1-81D0-EF94B480276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2D95AB-158F-47D1-81D0-EF94B4802761}"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8E6FF2-A2F2-4491-B79A-F262DBE90D37}" type="datetimeFigureOut">
              <a:rPr lang="en-US" smtClean="0"/>
              <a:pPr/>
              <a:t>7/25/2008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E6FF2-A2F2-4491-B79A-F262DBE90D37}" type="datetimeFigureOut">
              <a:rPr lang="en-US" smtClean="0"/>
              <a:pPr/>
              <a:t>7/25/2008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8E6FF2-A2F2-4491-B79A-F262DBE90D37}" type="datetimeFigureOut">
              <a:rPr lang="en-US" smtClean="0"/>
              <a:pPr/>
              <a:t>7/25/2008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8E6FF2-A2F2-4491-B79A-F262DBE90D37}" type="datetimeFigureOut">
              <a:rPr lang="en-US" smtClean="0"/>
              <a:pPr/>
              <a:t>7/25/2008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8E6FF2-A2F2-4491-B79A-F262DBE90D37}" type="datetimeFigureOut">
              <a:rPr lang="en-US" smtClean="0"/>
              <a:pPr/>
              <a:t>7/25/2008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8E6FF2-A2F2-4491-B79A-F262DBE90D37}" type="datetimeFigureOut">
              <a:rPr lang="en-US" smtClean="0"/>
              <a:pPr/>
              <a:t>7/25/2008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E6FF2-A2F2-4491-B79A-F262DBE90D37}" type="datetimeFigureOut">
              <a:rPr lang="en-US" smtClean="0"/>
              <a:pPr/>
              <a:t>7/25/2008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8E6FF2-A2F2-4491-B79A-F262DBE90D37}" type="datetimeFigureOut">
              <a:rPr lang="en-US" smtClean="0"/>
              <a:pPr/>
              <a:t>7/25/2008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8E6FF2-A2F2-4491-B79A-F262DBE90D37}" type="datetimeFigureOut">
              <a:rPr lang="en-US" smtClean="0"/>
              <a:pPr/>
              <a:t>7/25/2008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E6FF2-A2F2-4491-B79A-F262DBE90D37}" type="datetimeFigureOut">
              <a:rPr lang="en-US" smtClean="0"/>
              <a:pPr/>
              <a:t>7/25/2008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E6FF2-A2F2-4491-B79A-F262DBE90D37}" type="datetimeFigureOut">
              <a:rPr lang="en-US" smtClean="0"/>
              <a:pPr/>
              <a:t>7/25/2008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75715-C1C9-455D-977A-4A7406093DA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7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8E6FF2-A2F2-4491-B79A-F262DBE90D37}" type="datetimeFigureOut">
              <a:rPr lang="en-US" smtClean="0"/>
              <a:pPr/>
              <a:t>7/25/2008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75715-C1C9-455D-977A-4A7406093DA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3"/>
          <a:srcRect/>
          <a:stretch>
            <a:fillRect/>
          </a:stretch>
        </p:blipFill>
        <p:spPr bwMode="auto">
          <a:xfrm>
            <a:off x="2514600" y="381000"/>
            <a:ext cx="3429000" cy="1520190"/>
          </a:xfrm>
          <a:prstGeom prst="rect">
            <a:avLst/>
          </a:prstGeom>
          <a:noFill/>
          <a:ln w="9525">
            <a:noFill/>
            <a:miter lim="800000"/>
            <a:headEnd/>
            <a:tailEnd/>
          </a:ln>
        </p:spPr>
      </p:pic>
      <p:sp>
        <p:nvSpPr>
          <p:cNvPr id="2" name="Title 1"/>
          <p:cNvSpPr>
            <a:spLocks noGrp="1"/>
          </p:cNvSpPr>
          <p:nvPr>
            <p:ph type="title"/>
          </p:nvPr>
        </p:nvSpPr>
        <p:spPr>
          <a:xfrm>
            <a:off x="2057400" y="1905000"/>
            <a:ext cx="4876800" cy="609600"/>
          </a:xfrm>
        </p:spPr>
        <p:txBody>
          <a:bodyPr>
            <a:normAutofit fontScale="90000"/>
          </a:bodyPr>
          <a:lstStyle/>
          <a:p>
            <a:r>
              <a:rPr lang="en-US" b="1" i="1" dirty="0" smtClean="0"/>
              <a:t>Budget Reporting</a:t>
            </a:r>
            <a:endParaRPr lang="en-US" b="1" i="1" dirty="0"/>
          </a:p>
        </p:txBody>
      </p:sp>
      <p:sp>
        <p:nvSpPr>
          <p:cNvPr id="3" name="Content Placeholder 2"/>
          <p:cNvSpPr>
            <a:spLocks noGrp="1"/>
          </p:cNvSpPr>
          <p:nvPr>
            <p:ph idx="1"/>
          </p:nvPr>
        </p:nvSpPr>
        <p:spPr>
          <a:xfrm>
            <a:off x="457200" y="2819400"/>
            <a:ext cx="8229600" cy="3306763"/>
          </a:xfrm>
        </p:spPr>
        <p:txBody>
          <a:bodyPr>
            <a:normAutofit/>
          </a:bodyPr>
          <a:lstStyle/>
          <a:p>
            <a:pPr>
              <a:buNone/>
            </a:pPr>
            <a:endParaRPr lang="en-US" b="1" smtClean="0">
              <a:latin typeface="Garamond Premr Pro" pitchFamily="18" charset="0"/>
            </a:endParaRPr>
          </a:p>
          <a:p>
            <a:pPr>
              <a:buNone/>
            </a:pPr>
            <a:r>
              <a:rPr lang="en-US" b="1" smtClean="0">
                <a:latin typeface="Garamond Premr Pro" pitchFamily="18" charset="0"/>
              </a:rPr>
              <a:t>Lisa Kelch</a:t>
            </a:r>
          </a:p>
          <a:p>
            <a:pPr>
              <a:buNone/>
            </a:pPr>
            <a:r>
              <a:rPr lang="en-US" b="1" smtClean="0">
                <a:latin typeface="Garamond Premr Pro" pitchFamily="18" charset="0"/>
              </a:rPr>
              <a:t>Grants Associate</a:t>
            </a:r>
          </a:p>
          <a:p>
            <a:pPr>
              <a:buNone/>
            </a:pPr>
            <a:r>
              <a:rPr lang="en-US" b="1" smtClean="0">
                <a:latin typeface="Garamond Premr Pro" pitchFamily="18" charset="0"/>
              </a:rPr>
              <a:t>Obici Healthcare Foundation</a:t>
            </a:r>
          </a:p>
          <a:p>
            <a:pPr>
              <a:buNone/>
            </a:pPr>
            <a:endParaRPr lang="en-US" b="1" smtClean="0">
              <a:latin typeface="Garamond Premr Pro" pitchFamily="18" charset="0"/>
            </a:endParaRPr>
          </a:p>
          <a:p>
            <a:pPr>
              <a:buNone/>
            </a:pPr>
            <a:endParaRPr lang="en-US" b="1" smtClean="0">
              <a:latin typeface="Garamond Premr Pro" pitchFamily="18" charset="0"/>
            </a:endParaRPr>
          </a:p>
          <a:p>
            <a:pPr>
              <a:buNone/>
            </a:pPr>
            <a:endParaRPr lang="en-US" sz="1800" b="1" smtClean="0">
              <a:latin typeface="Garamond Premr Pro" pitchFamily="18" charset="0"/>
            </a:endParaRPr>
          </a:p>
          <a:p>
            <a:pPr>
              <a:buNone/>
            </a:pPr>
            <a:endParaRPr lang="en-US" sz="1800" b="1" smtClean="0">
              <a:latin typeface="Garamond Premr Pro" pitchFamily="18" charset="0"/>
            </a:endParaRPr>
          </a:p>
          <a:p>
            <a:pPr>
              <a:buNone/>
            </a:pPr>
            <a:endParaRPr lang="en-US" sz="1800" b="1" smtClean="0">
              <a:latin typeface="Garamond Premr Pro" pitchFamily="18" charset="0"/>
            </a:endParaRPr>
          </a:p>
          <a:p>
            <a:pPr>
              <a:buNone/>
            </a:pPr>
            <a:endParaRPr lang="en-US" b="1" dirty="0">
              <a:latin typeface="Garamond Premr Pro" pitchFamily="18" charset="0"/>
            </a:endParaRPr>
          </a:p>
        </p:txBody>
      </p:sp>
      <p:pic>
        <p:nvPicPr>
          <p:cNvPr id="3074" name="Picture 2" descr="C:\Documents and Settings\User\Local Settings\Temporary Internet Files\Content.IE5\L5ZAM30H\MCBS00279_0000[1].wmf"/>
          <p:cNvPicPr>
            <a:picLocks noChangeAspect="1" noChangeArrowheads="1"/>
          </p:cNvPicPr>
          <p:nvPr/>
        </p:nvPicPr>
        <p:blipFill>
          <a:blip r:embed="rId4"/>
          <a:srcRect/>
          <a:stretch>
            <a:fillRect/>
          </a:stretch>
        </p:blipFill>
        <p:spPr bwMode="auto">
          <a:xfrm>
            <a:off x="4953000" y="2743200"/>
            <a:ext cx="3664559" cy="377961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r>
              <a:rPr lang="en-US" sz="3600" b="1" i="1" dirty="0" smtClean="0"/>
              <a:t>Budget Reporting</a:t>
            </a:r>
            <a:endParaRPr lang="en-US" sz="3600" b="1" i="1" dirty="0"/>
          </a:p>
        </p:txBody>
      </p:sp>
      <p:sp>
        <p:nvSpPr>
          <p:cNvPr id="3" name="Content Placeholder 2"/>
          <p:cNvSpPr>
            <a:spLocks noGrp="1"/>
          </p:cNvSpPr>
          <p:nvPr>
            <p:ph idx="1"/>
          </p:nvPr>
        </p:nvSpPr>
        <p:spPr>
          <a:xfrm>
            <a:off x="457200" y="1066800"/>
            <a:ext cx="8229600" cy="5562600"/>
          </a:xfrm>
        </p:spPr>
        <p:txBody>
          <a:bodyPr>
            <a:normAutofit fontScale="25000" lnSpcReduction="20000"/>
          </a:bodyPr>
          <a:lstStyle/>
          <a:p>
            <a:pPr marL="609600" indent="-609600"/>
            <a:endParaRPr lang="en-US" dirty="0" smtClean="0">
              <a:latin typeface="Times New Roman" pitchFamily="18" charset="0"/>
              <a:cs typeface="Times New Roman" pitchFamily="18" charset="0"/>
            </a:endParaRPr>
          </a:p>
          <a:p>
            <a:pPr marL="609600" indent="-609600" algn="ctr">
              <a:buNone/>
            </a:pPr>
            <a:r>
              <a:rPr lang="en-US" b="1" dirty="0" smtClean="0">
                <a:latin typeface="Times New Roman" pitchFamily="18" charset="0"/>
                <a:cs typeface="Times New Roman" pitchFamily="18" charset="0"/>
              </a:rPr>
              <a:t>                                                                                                </a:t>
            </a:r>
            <a:r>
              <a:rPr lang="en-US" sz="8000" b="1" dirty="0" smtClean="0">
                <a:solidFill>
                  <a:srgbClr val="0070C0"/>
                </a:solidFill>
                <a:effectLst>
                  <a:reflection blurRad="6350" stA="55000" endA="300" endPos="45500" dir="5400000" sy="-100000" algn="bl" rotWithShape="0"/>
                </a:effectLst>
                <a:latin typeface="Times New Roman" pitchFamily="18" charset="0"/>
                <a:cs typeface="Times New Roman" pitchFamily="18" charset="0"/>
              </a:rPr>
              <a:t>FIRST REPORTING PERIOD ENDS 3/31!</a:t>
            </a:r>
          </a:p>
          <a:p>
            <a:pPr marL="609600" indent="-609600"/>
            <a:endParaRPr lang="en-US" b="1" dirty="0" smtClean="0">
              <a:solidFill>
                <a:schemeClr val="accent1"/>
              </a:solidFill>
              <a:latin typeface="Times New Roman" pitchFamily="18" charset="0"/>
              <a:cs typeface="Times New Roman" pitchFamily="18" charset="0"/>
            </a:endParaRPr>
          </a:p>
          <a:p>
            <a:pPr marL="609600" indent="-609600"/>
            <a:endParaRPr lang="en-US" b="1" dirty="0" smtClean="0">
              <a:latin typeface="Times New Roman" pitchFamily="18" charset="0"/>
              <a:cs typeface="Times New Roman" pitchFamily="18" charset="0"/>
            </a:endParaRPr>
          </a:p>
          <a:p>
            <a:pPr marL="609600" indent="-609600"/>
            <a:endParaRPr lang="en-US" sz="1200" dirty="0" smtClean="0">
              <a:latin typeface="Times New Roman" pitchFamily="18" charset="0"/>
              <a:cs typeface="Times New Roman" pitchFamily="18" charset="0"/>
            </a:endParaRPr>
          </a:p>
          <a:p>
            <a:pPr marL="609600" indent="-609600">
              <a:buNone/>
            </a:pPr>
            <a:r>
              <a:rPr lang="en-US" sz="7200" b="1" dirty="0" smtClean="0">
                <a:latin typeface="Times New Roman" pitchFamily="18" charset="0"/>
                <a:cs typeface="Times New Roman" pitchFamily="18" charset="0"/>
              </a:rPr>
              <a:t>Why do you need to submit an expenditure report?</a:t>
            </a:r>
          </a:p>
          <a:p>
            <a:pPr marL="609600" indent="-609600">
              <a:buNone/>
            </a:pPr>
            <a:endParaRPr lang="en-US" b="1" dirty="0" smtClean="0">
              <a:latin typeface="Times New Roman" pitchFamily="18" charset="0"/>
              <a:cs typeface="Times New Roman" pitchFamily="18" charset="0"/>
            </a:endParaRPr>
          </a:p>
          <a:p>
            <a:pPr marL="609600" indent="-609600">
              <a:buFont typeface="Wingdings" pitchFamily="2" charset="2"/>
              <a:buChar char="v"/>
            </a:pPr>
            <a:r>
              <a:rPr lang="en-US" sz="7200" dirty="0" smtClean="0">
                <a:latin typeface="Times New Roman" pitchFamily="18" charset="0"/>
                <a:cs typeface="Times New Roman" pitchFamily="18" charset="0"/>
              </a:rPr>
              <a:t>Need to know how you’ve spent your $$ and how much $$ you’ve spent (an itemized receipt)</a:t>
            </a:r>
          </a:p>
          <a:p>
            <a:pPr marL="609600" indent="-609600">
              <a:buNone/>
            </a:pPr>
            <a:endParaRPr lang="en-US" dirty="0" smtClean="0">
              <a:latin typeface="Times New Roman" pitchFamily="18" charset="0"/>
              <a:cs typeface="Times New Roman" pitchFamily="18" charset="0"/>
            </a:endParaRPr>
          </a:p>
          <a:p>
            <a:pPr marL="609600" indent="-609600">
              <a:buFont typeface="Wingdings" pitchFamily="2" charset="2"/>
              <a:buChar char="v"/>
            </a:pPr>
            <a:r>
              <a:rPr lang="en-US" sz="7200" dirty="0" smtClean="0">
                <a:latin typeface="Times New Roman" pitchFamily="18" charset="0"/>
                <a:cs typeface="Times New Roman" pitchFamily="18" charset="0"/>
              </a:rPr>
              <a:t>Gives us a first look at where you are in meeting your goals and objectives &amp; gives us opportunity to </a:t>
            </a:r>
            <a:r>
              <a:rPr lang="en-US" sz="7200" dirty="0" err="1" smtClean="0">
                <a:latin typeface="Times New Roman" pitchFamily="18" charset="0"/>
                <a:cs typeface="Times New Roman" pitchFamily="18" charset="0"/>
              </a:rPr>
              <a:t>idenitfy</a:t>
            </a:r>
            <a:r>
              <a:rPr lang="en-US" sz="7200" dirty="0" smtClean="0">
                <a:latin typeface="Times New Roman" pitchFamily="18" charset="0"/>
                <a:cs typeface="Times New Roman" pitchFamily="18" charset="0"/>
              </a:rPr>
              <a:t> challenges and help you overcome them</a:t>
            </a:r>
          </a:p>
          <a:p>
            <a:pPr marL="609600" indent="-609600">
              <a:buNone/>
            </a:pPr>
            <a:endParaRPr lang="en-US" dirty="0" smtClean="0">
              <a:latin typeface="Times New Roman" pitchFamily="18" charset="0"/>
              <a:cs typeface="Times New Roman" pitchFamily="18" charset="0"/>
            </a:endParaRPr>
          </a:p>
          <a:p>
            <a:pPr marL="609600" indent="-609600">
              <a:buFont typeface="Wingdings" pitchFamily="2" charset="2"/>
              <a:buChar char="v"/>
            </a:pPr>
            <a:r>
              <a:rPr lang="en-US" sz="7200" dirty="0" smtClean="0">
                <a:latin typeface="Times New Roman" pitchFamily="18" charset="0"/>
                <a:cs typeface="Times New Roman" pitchFamily="18" charset="0"/>
              </a:rPr>
              <a:t>Should have spent around 50% of your first year operating expenses (Salary, Benefits, Other Project Expenses, Consultant/Contractual Agreements) at the six month point</a:t>
            </a:r>
          </a:p>
          <a:p>
            <a:pPr marL="609600" indent="-609600">
              <a:buNone/>
            </a:pPr>
            <a:endParaRPr lang="en-US" sz="4000" dirty="0" smtClean="0">
              <a:latin typeface="Times New Roman" pitchFamily="18" charset="0"/>
              <a:cs typeface="Times New Roman" pitchFamily="18" charset="0"/>
            </a:endParaRPr>
          </a:p>
          <a:p>
            <a:pPr marL="609600" indent="-609600">
              <a:buNone/>
            </a:pPr>
            <a:r>
              <a:rPr lang="en-US" sz="7200" b="1" dirty="0" smtClean="0">
                <a:latin typeface="Times New Roman" pitchFamily="18" charset="0"/>
                <a:cs typeface="Times New Roman" pitchFamily="18" charset="0"/>
              </a:rPr>
              <a:t>Do you need to explain anything in writing?</a:t>
            </a:r>
          </a:p>
          <a:p>
            <a:pPr marL="609600" indent="-609600">
              <a:buNone/>
            </a:pPr>
            <a:endParaRPr lang="en-US" dirty="0" smtClean="0">
              <a:latin typeface="Times New Roman" pitchFamily="18" charset="0"/>
              <a:cs typeface="Times New Roman" pitchFamily="18" charset="0"/>
            </a:endParaRPr>
          </a:p>
          <a:p>
            <a:pPr marL="609600" indent="-609600">
              <a:buFont typeface="Wingdings" pitchFamily="2" charset="2"/>
              <a:buChar char="v"/>
            </a:pPr>
            <a:r>
              <a:rPr lang="en-US" sz="7200" dirty="0" smtClean="0">
                <a:latin typeface="Times New Roman" pitchFamily="18" charset="0"/>
                <a:cs typeface="Times New Roman" pitchFamily="18" charset="0"/>
              </a:rPr>
              <a:t>Yes, if you have not spent close to the 50% threshold, but more specifically…</a:t>
            </a:r>
          </a:p>
          <a:p>
            <a:pPr marL="609600" indent="-609600">
              <a:buNone/>
            </a:pPr>
            <a:endParaRPr lang="en-US" dirty="0" smtClean="0">
              <a:latin typeface="Times New Roman" pitchFamily="18" charset="0"/>
              <a:cs typeface="Times New Roman" pitchFamily="18" charset="0"/>
            </a:endParaRPr>
          </a:p>
          <a:p>
            <a:pPr marL="609600" indent="-609600">
              <a:buFont typeface="Wingdings" pitchFamily="2" charset="2"/>
              <a:buChar char="v"/>
            </a:pPr>
            <a:r>
              <a:rPr lang="en-US" sz="7200" dirty="0" smtClean="0">
                <a:latin typeface="Times New Roman" pitchFamily="18" charset="0"/>
                <a:cs typeface="Times New Roman" pitchFamily="18" charset="0"/>
              </a:rPr>
              <a:t>If you are off by more than 10% in the four major budget categories (above), then include a brief explanation</a:t>
            </a:r>
            <a:endParaRPr lang="en-US" sz="4900" b="1" dirty="0" smtClean="0">
              <a:latin typeface="Times New Roman" pitchFamily="18" charset="0"/>
              <a:cs typeface="Times New Roman" pitchFamily="18" charset="0"/>
            </a:endParaRPr>
          </a:p>
          <a:p>
            <a:pPr marL="609600" indent="-609600" algn="ctr">
              <a:buNone/>
            </a:pPr>
            <a:endParaRPr lang="en-US" b="1" dirty="0" smtClean="0">
              <a:solidFill>
                <a:srgbClr val="0070C0"/>
              </a:solidFill>
              <a:latin typeface="Times New Roman" pitchFamily="18" charset="0"/>
              <a:cs typeface="Times New Roman" pitchFamily="18" charset="0"/>
            </a:endParaRPr>
          </a:p>
          <a:p>
            <a:pPr marL="609600" indent="-609600" algn="ctr">
              <a:buNone/>
            </a:pPr>
            <a:endParaRPr lang="en-US" sz="4900" b="1" dirty="0" smtClean="0">
              <a:solidFill>
                <a:srgbClr val="0070C0"/>
              </a:solidFill>
              <a:latin typeface="Times New Roman" pitchFamily="18" charset="0"/>
              <a:cs typeface="Times New Roman" pitchFamily="18" charset="0"/>
            </a:endParaRPr>
          </a:p>
          <a:p>
            <a:pPr marL="609600" indent="-609600" algn="ctr">
              <a:buNone/>
            </a:pPr>
            <a:r>
              <a:rPr lang="en-US" sz="7200" b="1" dirty="0" smtClean="0">
                <a:solidFill>
                  <a:schemeClr val="tx2">
                    <a:lumMod val="60000"/>
                    <a:lumOff val="40000"/>
                  </a:schemeClr>
                </a:solidFill>
                <a:latin typeface="Times New Roman" pitchFamily="18" charset="0"/>
                <a:cs typeface="Times New Roman" pitchFamily="18" charset="0"/>
              </a:rPr>
              <a:t>DUE NO LATER THAN WEDNESDAY, APRIL 30 by E-MAIL TO ME!  </a:t>
            </a:r>
          </a:p>
          <a:p>
            <a:pPr marL="609600" indent="-609600" algn="ctr">
              <a:buNone/>
            </a:pPr>
            <a:r>
              <a:rPr lang="en-US" sz="7200" b="1" dirty="0" smtClean="0">
                <a:solidFill>
                  <a:schemeClr val="tx2">
                    <a:lumMod val="60000"/>
                    <a:lumOff val="40000"/>
                  </a:schemeClr>
                </a:solidFill>
                <a:latin typeface="Times New Roman" pitchFamily="18" charset="0"/>
                <a:cs typeface="Times New Roman" pitchFamily="18" charset="0"/>
              </a:rPr>
              <a:t>SUBMIT AS EXCEL DOCUMENT</a:t>
            </a:r>
          </a:p>
        </p:txBody>
      </p:sp>
      <p:pic>
        <p:nvPicPr>
          <p:cNvPr id="4" name="Picture 2" descr="C:\Documents and Settings\User\Local Settings\Temporary Internet Files\Content.IE5\IV9I3U17\MCj01047880000[1].wmf"/>
          <p:cNvPicPr>
            <a:picLocks noChangeAspect="1" noChangeArrowheads="1"/>
          </p:cNvPicPr>
          <p:nvPr/>
        </p:nvPicPr>
        <p:blipFill>
          <a:blip r:embed="rId3">
            <a:duotone>
              <a:prstClr val="black"/>
              <a:schemeClr val="accent1">
                <a:tint val="45000"/>
                <a:satMod val="400000"/>
              </a:schemeClr>
            </a:duotone>
            <a:lum bright="3000" contrast="25000"/>
          </a:blip>
          <a:srcRect/>
          <a:stretch>
            <a:fillRect/>
          </a:stretch>
        </p:blipFill>
        <p:spPr bwMode="auto">
          <a:xfrm>
            <a:off x="685800" y="533400"/>
            <a:ext cx="1905000" cy="113589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914400"/>
          </a:xfrm>
        </p:spPr>
        <p:txBody>
          <a:bodyPr>
            <a:normAutofit/>
          </a:bodyPr>
          <a:lstStyle/>
          <a:p>
            <a:r>
              <a:rPr lang="en-US" sz="3600" b="1" i="1" dirty="0"/>
              <a:t>Budget Reporting</a:t>
            </a:r>
          </a:p>
        </p:txBody>
      </p:sp>
      <p:sp>
        <p:nvSpPr>
          <p:cNvPr id="3075" name="Rectangle 3"/>
          <p:cNvSpPr>
            <a:spLocks noGrp="1" noChangeArrowheads="1"/>
          </p:cNvSpPr>
          <p:nvPr>
            <p:ph type="body" idx="1"/>
          </p:nvPr>
        </p:nvSpPr>
        <p:spPr>
          <a:xfrm>
            <a:off x="609600" y="914400"/>
            <a:ext cx="8229600" cy="5562600"/>
          </a:xfrm>
        </p:spPr>
        <p:txBody>
          <a:bodyPr>
            <a:normAutofit/>
          </a:bodyPr>
          <a:lstStyle/>
          <a:p>
            <a:pPr>
              <a:buFontTx/>
              <a:buNone/>
            </a:pPr>
            <a:r>
              <a:rPr lang="en-US" sz="1400" dirty="0"/>
              <a:t>		</a:t>
            </a:r>
            <a:r>
              <a:rPr lang="en-US" sz="1800" dirty="0">
                <a:latin typeface="Times New Roman" pitchFamily="18" charset="0"/>
                <a:cs typeface="Times New Roman" pitchFamily="18" charset="0"/>
              </a:rPr>
              <a:t>                            </a:t>
            </a:r>
            <a:r>
              <a:rPr lang="en-US" sz="1800" b="1" dirty="0">
                <a:latin typeface="Times New Roman" pitchFamily="18" charset="0"/>
                <a:cs typeface="Times New Roman" pitchFamily="18" charset="0"/>
              </a:rPr>
              <a:t>Approved            Expended  </a:t>
            </a:r>
            <a:r>
              <a:rPr lang="en-US" sz="1800" b="1" dirty="0" smtClean="0">
                <a:latin typeface="Times New Roman" pitchFamily="18" charset="0"/>
                <a:cs typeface="Times New Roman" pitchFamily="18" charset="0"/>
              </a:rPr>
              <a:t>  </a:t>
            </a:r>
            <a:r>
              <a:rPr lang="en-US" sz="1800" b="1" dirty="0">
                <a:latin typeface="Times New Roman" pitchFamily="18" charset="0"/>
                <a:cs typeface="Times New Roman" pitchFamily="18" charset="0"/>
              </a:rPr>
              <a:t>% of budget </a:t>
            </a:r>
            <a:r>
              <a:rPr lang="en-US" sz="1800" b="1" dirty="0" smtClean="0">
                <a:latin typeface="Times New Roman" pitchFamily="18" charset="0"/>
                <a:cs typeface="Times New Roman" pitchFamily="18" charset="0"/>
              </a:rPr>
              <a:t>     Remaining</a:t>
            </a:r>
            <a:endParaRPr lang="en-US" sz="1800" b="1" dirty="0">
              <a:latin typeface="Times New Roman" pitchFamily="18" charset="0"/>
              <a:cs typeface="Times New Roman" pitchFamily="18" charset="0"/>
            </a:endParaRPr>
          </a:p>
          <a:p>
            <a:pPr>
              <a:buFontTx/>
              <a:buNone/>
            </a:pPr>
            <a:r>
              <a:rPr lang="en-US" sz="1800" b="1" dirty="0">
                <a:latin typeface="Times New Roman" pitchFamily="18" charset="0"/>
                <a:cs typeface="Times New Roman" pitchFamily="18" charset="0"/>
              </a:rPr>
              <a:t>			            </a:t>
            </a:r>
            <a:r>
              <a:rPr lang="en-US" sz="1800" b="1" u="sng" dirty="0">
                <a:latin typeface="Times New Roman" pitchFamily="18" charset="0"/>
                <a:cs typeface="Times New Roman" pitchFamily="18" charset="0"/>
              </a:rPr>
              <a:t>  Budget                  Funds                             </a:t>
            </a:r>
            <a:r>
              <a:rPr lang="en-US" sz="1800" b="1" u="sng" dirty="0" smtClean="0">
                <a:latin typeface="Times New Roman" pitchFamily="18" charset="0"/>
                <a:cs typeface="Times New Roman" pitchFamily="18" charset="0"/>
              </a:rPr>
              <a:t>          </a:t>
            </a:r>
            <a:r>
              <a:rPr lang="en-US" sz="1800" b="1" u="sng" dirty="0" err="1">
                <a:latin typeface="Times New Roman" pitchFamily="18" charset="0"/>
                <a:cs typeface="Times New Roman" pitchFamily="18" charset="0"/>
              </a:rPr>
              <a:t>Funds</a:t>
            </a:r>
            <a:endParaRPr lang="en-US" sz="1800" b="1" dirty="0">
              <a:latin typeface="Times New Roman" pitchFamily="18" charset="0"/>
              <a:cs typeface="Times New Roman" pitchFamily="18" charset="0"/>
            </a:endParaRPr>
          </a:p>
          <a:p>
            <a:pPr>
              <a:buFontTx/>
              <a:buNone/>
            </a:pPr>
            <a:endParaRPr lang="en-US" sz="800" dirty="0">
              <a:latin typeface="Times New Roman" pitchFamily="18" charset="0"/>
              <a:cs typeface="Times New Roman" pitchFamily="18" charset="0"/>
            </a:endParaRPr>
          </a:p>
          <a:p>
            <a:pPr>
              <a:buFontTx/>
              <a:buNone/>
            </a:pPr>
            <a:r>
              <a:rPr lang="en-US" sz="1800" b="1" i="1" dirty="0">
                <a:latin typeface="Times New Roman" pitchFamily="18" charset="0"/>
                <a:cs typeface="Times New Roman" pitchFamily="18" charset="0"/>
              </a:rPr>
              <a:t>Project </a:t>
            </a:r>
            <a:r>
              <a:rPr lang="en-US" sz="1800" b="1" i="1" dirty="0" smtClean="0">
                <a:latin typeface="Times New Roman" pitchFamily="18" charset="0"/>
                <a:cs typeface="Times New Roman" pitchFamily="18" charset="0"/>
              </a:rPr>
              <a:t>Coordinator</a:t>
            </a:r>
            <a:r>
              <a:rPr lang="en-US" sz="1800" dirty="0">
                <a:latin typeface="Times New Roman" pitchFamily="18" charset="0"/>
                <a:cs typeface="Times New Roman" pitchFamily="18" charset="0"/>
              </a:rPr>
              <a:t>	$44,000           $19,000               43%                 $25,000</a:t>
            </a:r>
          </a:p>
          <a:p>
            <a:pPr>
              <a:buFontTx/>
              <a:buNone/>
            </a:pPr>
            <a:r>
              <a:rPr lang="en-US" sz="1800" b="1" i="1" dirty="0">
                <a:latin typeface="Times New Roman" pitchFamily="18" charset="0"/>
                <a:cs typeface="Times New Roman" pitchFamily="18" charset="0"/>
              </a:rPr>
              <a:t>Administrative Assistant</a:t>
            </a:r>
            <a:r>
              <a:rPr lang="en-US" sz="1800" dirty="0">
                <a:latin typeface="Times New Roman" pitchFamily="18" charset="0"/>
                <a:cs typeface="Times New Roman" pitchFamily="18" charset="0"/>
              </a:rPr>
              <a:t>	</a:t>
            </a:r>
            <a:r>
              <a:rPr lang="en-US" sz="1800" u="sng" dirty="0">
                <a:latin typeface="Times New Roman" pitchFamily="18" charset="0"/>
                <a:cs typeface="Times New Roman" pitchFamily="18" charset="0"/>
              </a:rPr>
              <a:t>$24,000             $7,000               29% 	            $17,000</a:t>
            </a:r>
          </a:p>
          <a:p>
            <a:pPr>
              <a:buFontTx/>
              <a:buNone/>
            </a:pPr>
            <a:endParaRPr lang="en-US" sz="800" dirty="0">
              <a:latin typeface="Times New Roman" pitchFamily="18" charset="0"/>
              <a:cs typeface="Times New Roman" pitchFamily="18" charset="0"/>
            </a:endParaRPr>
          </a:p>
          <a:p>
            <a:pPr>
              <a:buFontTx/>
              <a:buNone/>
            </a:pPr>
            <a:r>
              <a:rPr lang="en-US" sz="1800" b="1" dirty="0">
                <a:latin typeface="Times New Roman" pitchFamily="18" charset="0"/>
                <a:cs typeface="Times New Roman" pitchFamily="18" charset="0"/>
              </a:rPr>
              <a:t>Total Salary Expense</a:t>
            </a:r>
            <a:r>
              <a:rPr lang="en-US" sz="1800" dirty="0">
                <a:latin typeface="Times New Roman" pitchFamily="18" charset="0"/>
                <a:cs typeface="Times New Roman" pitchFamily="18" charset="0"/>
              </a:rPr>
              <a:t>	$68,000	        $26,000	    38%	            $42,000</a:t>
            </a:r>
          </a:p>
          <a:p>
            <a:pPr>
              <a:buFontTx/>
              <a:buNone/>
            </a:pPr>
            <a:endParaRPr lang="en-US" sz="800" dirty="0">
              <a:latin typeface="Times New Roman" pitchFamily="18" charset="0"/>
              <a:cs typeface="Times New Roman" pitchFamily="18" charset="0"/>
            </a:endParaRPr>
          </a:p>
          <a:p>
            <a:pPr>
              <a:buFontTx/>
              <a:buNone/>
            </a:pPr>
            <a:r>
              <a:rPr lang="en-US" sz="1800" dirty="0">
                <a:latin typeface="Times New Roman" pitchFamily="18" charset="0"/>
                <a:cs typeface="Times New Roman" pitchFamily="18" charset="0"/>
              </a:rPr>
              <a:t>43% of the Project Coordinator’s salary has been spent and 29% of the Case Manager’s</a:t>
            </a:r>
          </a:p>
          <a:p>
            <a:pPr>
              <a:buFontTx/>
              <a:buNone/>
            </a:pPr>
            <a:r>
              <a:rPr lang="en-US" sz="1800" dirty="0" smtClean="0">
                <a:latin typeface="Times New Roman" pitchFamily="18" charset="0"/>
                <a:cs typeface="Times New Roman" pitchFamily="18" charset="0"/>
              </a:rPr>
              <a:t>salary has been spent.  Together </a:t>
            </a:r>
            <a:r>
              <a:rPr lang="en-US" sz="1800" dirty="0">
                <a:latin typeface="Times New Roman" pitchFamily="18" charset="0"/>
                <a:cs typeface="Times New Roman" pitchFamily="18" charset="0"/>
              </a:rPr>
              <a:t>38% of the budgeted salary funds have been spent. Because the 38% falls below the 10% threshold, an explanation will be needed. </a:t>
            </a:r>
            <a:endParaRPr lang="en-US" sz="1800" dirty="0" smtClean="0">
              <a:latin typeface="Times New Roman" pitchFamily="18" charset="0"/>
              <a:cs typeface="Times New Roman" pitchFamily="18" charset="0"/>
            </a:endParaRPr>
          </a:p>
          <a:p>
            <a:pPr>
              <a:buFontTx/>
              <a:buNone/>
            </a:pPr>
            <a:endParaRPr lang="en-US" sz="1800" dirty="0">
              <a:latin typeface="Times New Roman" pitchFamily="18" charset="0"/>
              <a:cs typeface="Times New Roman" pitchFamily="18" charset="0"/>
            </a:endParaRPr>
          </a:p>
          <a:p>
            <a:pPr>
              <a:buFontTx/>
              <a:buNone/>
            </a:pPr>
            <a:r>
              <a:rPr lang="en-US" sz="1800" b="1" dirty="0" smtClean="0">
                <a:latin typeface="Times New Roman" pitchFamily="18" charset="0"/>
                <a:cs typeface="Times New Roman" pitchFamily="18" charset="0"/>
              </a:rPr>
              <a:t>What </a:t>
            </a:r>
            <a:r>
              <a:rPr lang="en-US" sz="1800" b="1" dirty="0">
                <a:latin typeface="Times New Roman" pitchFamily="18" charset="0"/>
                <a:cs typeface="Times New Roman" pitchFamily="18" charset="0"/>
              </a:rPr>
              <a:t>will happen to these funds at the end of the year???  </a:t>
            </a:r>
            <a:endParaRPr lang="en-US" sz="1800" b="1" dirty="0" smtClean="0">
              <a:latin typeface="Times New Roman" pitchFamily="18" charset="0"/>
              <a:cs typeface="Times New Roman" pitchFamily="18" charset="0"/>
            </a:endParaRPr>
          </a:p>
          <a:p>
            <a:pPr>
              <a:buFontTx/>
              <a:buNone/>
            </a:pPr>
            <a:endParaRPr lang="en-US" sz="800" b="1"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Reports </a:t>
            </a:r>
            <a:r>
              <a:rPr lang="en-US" sz="1800" dirty="0">
                <a:latin typeface="Times New Roman" pitchFamily="18" charset="0"/>
                <a:cs typeface="Times New Roman" pitchFamily="18" charset="0"/>
              </a:rPr>
              <a:t>due </a:t>
            </a:r>
            <a:r>
              <a:rPr lang="en-US" sz="1800" dirty="0" smtClean="0">
                <a:latin typeface="Times New Roman" pitchFamily="18" charset="0"/>
                <a:cs typeface="Times New Roman" pitchFamily="18" charset="0"/>
              </a:rPr>
              <a:t>again at 1 year </a:t>
            </a:r>
            <a:endParaRPr lang="en-US" sz="800" dirty="0" smtClean="0">
              <a:latin typeface="Times New Roman" pitchFamily="18" charset="0"/>
              <a:cs typeface="Times New Roman" pitchFamily="18" charset="0"/>
            </a:endParaRPr>
          </a:p>
          <a:p>
            <a:pPr>
              <a:buNone/>
            </a:pPr>
            <a:r>
              <a:rPr lang="en-US" sz="800" dirty="0" smtClean="0">
                <a:latin typeface="Times New Roman" pitchFamily="18" charset="0"/>
                <a:cs typeface="Times New Roman" pitchFamily="18" charset="0"/>
              </a:rPr>
              <a:t> </a:t>
            </a:r>
            <a:endParaRPr lang="en-US" sz="800" dirty="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Second </a:t>
            </a:r>
            <a:r>
              <a:rPr lang="en-US" sz="1800" dirty="0">
                <a:latin typeface="Times New Roman" pitchFamily="18" charset="0"/>
                <a:cs typeface="Times New Roman" pitchFamily="18" charset="0"/>
              </a:rPr>
              <a:t>year grant checks will be paid in 2 </a:t>
            </a:r>
            <a:r>
              <a:rPr lang="en-US" sz="1800" dirty="0" smtClean="0">
                <a:latin typeface="Times New Roman" pitchFamily="18" charset="0"/>
                <a:cs typeface="Times New Roman" pitchFamily="18" charset="0"/>
              </a:rPr>
              <a:t>installments – if you had a slow start  your 2</a:t>
            </a:r>
            <a:r>
              <a:rPr lang="en-US" sz="1800" baseline="30000" dirty="0" smtClean="0">
                <a:latin typeface="Times New Roman" pitchFamily="18" charset="0"/>
                <a:cs typeface="Times New Roman" pitchFamily="18" charset="0"/>
              </a:rPr>
              <a:t>nd</a:t>
            </a:r>
            <a:r>
              <a:rPr lang="en-US" sz="1800" dirty="0" smtClean="0">
                <a:latin typeface="Times New Roman" pitchFamily="18" charset="0"/>
                <a:cs typeface="Times New Roman" pitchFamily="18" charset="0"/>
              </a:rPr>
              <a:t> year checks will be adjusted</a:t>
            </a:r>
          </a:p>
          <a:p>
            <a:pPr>
              <a:buNone/>
            </a:pPr>
            <a:endParaRPr lang="en-US" sz="800"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Grant extensions – addressed at 18 month point</a:t>
            </a:r>
          </a:p>
          <a:p>
            <a:pPr>
              <a:buFontTx/>
              <a:buNone/>
            </a:pPr>
            <a:endParaRPr lang="en-US" sz="1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3600" b="1" i="1" dirty="0" smtClean="0"/>
              <a:t>Budget Revisions</a:t>
            </a:r>
            <a:endParaRPr lang="en-US" sz="3600" dirty="0"/>
          </a:p>
        </p:txBody>
      </p:sp>
      <p:sp>
        <p:nvSpPr>
          <p:cNvPr id="3" name="Content Placeholder 2"/>
          <p:cNvSpPr>
            <a:spLocks noGrp="1"/>
          </p:cNvSpPr>
          <p:nvPr>
            <p:ph idx="1"/>
          </p:nvPr>
        </p:nvSpPr>
        <p:spPr>
          <a:xfrm>
            <a:off x="457200" y="1143000"/>
            <a:ext cx="8229600" cy="5410200"/>
          </a:xfrm>
          <a:effectLst>
            <a:glow rad="228600">
              <a:schemeClr val="accent4">
                <a:satMod val="175000"/>
                <a:alpha val="40000"/>
              </a:schemeClr>
            </a:glow>
          </a:effectLst>
        </p:spPr>
        <p:txBody>
          <a:bodyPr>
            <a:normAutofit/>
          </a:bodyPr>
          <a:lstStyle/>
          <a:p>
            <a:pPr>
              <a:buFont typeface="Wingdings" pitchFamily="2" charset="2"/>
              <a:buChar char="v"/>
            </a:pPr>
            <a:r>
              <a:rPr lang="en-US" sz="1800" dirty="0" smtClean="0">
                <a:latin typeface="Times New Roman" pitchFamily="18" charset="0"/>
                <a:cs typeface="Times New Roman" pitchFamily="18" charset="0"/>
              </a:rPr>
              <a:t>A Budget Revision is needed when you are going to overspend a major budget category by more than 5%  </a:t>
            </a:r>
          </a:p>
          <a:p>
            <a:pPr>
              <a:buNone/>
            </a:pPr>
            <a:r>
              <a:rPr lang="en-US" sz="18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(major budget categories are A-F on your approved budget – Salary, Benefits, Other Expenses, Consultant/Contractual Agreements, Equipment, Matching Capital) </a:t>
            </a:r>
          </a:p>
          <a:p>
            <a:pPr>
              <a:buNone/>
            </a:pPr>
            <a:endParaRPr lang="en-US" sz="1800"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Must be approved </a:t>
            </a:r>
            <a:r>
              <a:rPr lang="en-US" sz="1800" b="1" dirty="0" smtClean="0">
                <a:latin typeface="Times New Roman" pitchFamily="18" charset="0"/>
                <a:cs typeface="Times New Roman" pitchFamily="18" charset="0"/>
              </a:rPr>
              <a:t>BEFORE</a:t>
            </a:r>
            <a:r>
              <a:rPr lang="en-US" sz="1800" dirty="0" smtClean="0">
                <a:latin typeface="Times New Roman" pitchFamily="18" charset="0"/>
                <a:cs typeface="Times New Roman" pitchFamily="18" charset="0"/>
              </a:rPr>
              <a:t> an agency spends the funds </a:t>
            </a:r>
          </a:p>
          <a:p>
            <a:pPr>
              <a:buFont typeface="Wingdings" pitchFamily="2" charset="2"/>
              <a:buChar char="v"/>
            </a:pPr>
            <a:endParaRPr lang="en-US" sz="1800"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Show </a:t>
            </a:r>
            <a:r>
              <a:rPr lang="en-US" sz="1800" i="1" dirty="0" smtClean="0">
                <a:latin typeface="Times New Roman" pitchFamily="18" charset="0"/>
                <a:cs typeface="Times New Roman" pitchFamily="18" charset="0"/>
              </a:rPr>
              <a:t>only</a:t>
            </a:r>
            <a:r>
              <a:rPr lang="en-US" sz="1800" dirty="0" smtClean="0">
                <a:latin typeface="Times New Roman" pitchFamily="18" charset="0"/>
                <a:cs typeface="Times New Roman" pitchFamily="18" charset="0"/>
              </a:rPr>
              <a:t> those line items you are requesting to change</a:t>
            </a:r>
          </a:p>
          <a:p>
            <a:pPr>
              <a:buFont typeface="Wingdings" pitchFamily="2" charset="2"/>
              <a:buChar char="v"/>
            </a:pPr>
            <a:endParaRPr lang="en-US" sz="1800"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Should include a narrative describing </a:t>
            </a:r>
            <a:r>
              <a:rPr lang="en-US" sz="1800" i="1" dirty="0" smtClean="0">
                <a:latin typeface="Times New Roman" pitchFamily="18" charset="0"/>
                <a:cs typeface="Times New Roman" pitchFamily="18" charset="0"/>
              </a:rPr>
              <a:t>only</a:t>
            </a:r>
            <a:r>
              <a:rPr lang="en-US" sz="1800" dirty="0" smtClean="0">
                <a:latin typeface="Times New Roman" pitchFamily="18" charset="0"/>
                <a:cs typeface="Times New Roman" pitchFamily="18" charset="0"/>
              </a:rPr>
              <a:t> the line items you are requesting to change</a:t>
            </a:r>
          </a:p>
          <a:p>
            <a:pPr>
              <a:buFont typeface="Wingdings" pitchFamily="2" charset="2"/>
              <a:buChar char="v"/>
            </a:pPr>
            <a:endParaRPr lang="en-US" sz="1800"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Narratives should explain WHY the change(s) are needed, HOW you determined the new amount(s) and HOW you plan to fund the change(s)</a:t>
            </a:r>
          </a:p>
          <a:p>
            <a:pPr>
              <a:buNone/>
            </a:pPr>
            <a:endParaRPr lang="en-US" sz="1800" b="1" dirty="0" smtClean="0">
              <a:solidFill>
                <a:schemeClr val="tx2">
                  <a:lumMod val="75000"/>
                </a:schemeClr>
              </a:solidFill>
              <a:latin typeface="Times New Roman" pitchFamily="18" charset="0"/>
              <a:cs typeface="Times New Roman" pitchFamily="18" charset="0"/>
            </a:endParaRPr>
          </a:p>
        </p:txBody>
      </p:sp>
      <p:pic>
        <p:nvPicPr>
          <p:cNvPr id="2051" name="Picture 3" descr="C:\Documents and Settings\User\Local Settings\Temporary Internet Files\Content.IE5\SHICSJS7\MCBS00235_0000[1].wmf"/>
          <p:cNvPicPr>
            <a:picLocks noChangeAspect="1" noChangeArrowheads="1"/>
          </p:cNvPicPr>
          <p:nvPr/>
        </p:nvPicPr>
        <p:blipFill>
          <a:blip r:embed="rId3">
            <a:lum bright="1000" contrast="25000"/>
          </a:blip>
          <a:srcRect/>
          <a:stretch>
            <a:fillRect/>
          </a:stretch>
        </p:blipFill>
        <p:spPr bwMode="auto">
          <a:xfrm rot="697919">
            <a:off x="6279242" y="2595293"/>
            <a:ext cx="2445669" cy="1310900"/>
          </a:xfrm>
          <a:prstGeom prst="rect">
            <a:avLst/>
          </a:prstGeom>
          <a:noFill/>
          <a:effectLst>
            <a:outerShdw blurRad="50800" dist="50800" dir="5400000" algn="ctr" rotWithShape="0">
              <a:srgbClr val="000000"/>
            </a:outerShdw>
          </a:effectLst>
        </p:spPr>
      </p:pic>
      <p:sp>
        <p:nvSpPr>
          <p:cNvPr id="7" name="Rectangle 6"/>
          <p:cNvSpPr/>
          <p:nvPr/>
        </p:nvSpPr>
        <p:spPr>
          <a:xfrm rot="10800000" flipV="1">
            <a:off x="457200" y="5925234"/>
            <a:ext cx="8001000" cy="646331"/>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b="1" cap="all" spc="0" dirty="0" smtClean="0">
                <a:ln w="0"/>
                <a:solidFill>
                  <a:schemeClr val="accent1"/>
                </a:solidFill>
                <a:effectLst>
                  <a:reflection blurRad="12700" stA="50000" endPos="50000" dist="5000" dir="5400000" sy="-100000" rotWithShape="0"/>
                </a:effectLst>
                <a:latin typeface="Times New Roman" pitchFamily="18" charset="0"/>
                <a:cs typeface="Times New Roman" pitchFamily="18" charset="0"/>
              </a:rPr>
              <a:t>We didn’t overspend our budget.  Our allocations fell short of our expenditures. </a:t>
            </a:r>
            <a:endParaRPr lang="en-US" b="1" cap="all" spc="0" dirty="0">
              <a:ln w="0"/>
              <a:solidFill>
                <a:schemeClr val="accent1"/>
              </a:solidFill>
              <a:effectLst>
                <a:reflection blurRad="12700" stA="50000" endPos="50000" dist="5000" dir="5400000" sy="-100000" rotWithShape="0"/>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Autofit/>
          </a:bodyPr>
          <a:lstStyle/>
          <a:p>
            <a:r>
              <a:rPr lang="en-US" sz="3600" b="1" i="1" dirty="0" smtClean="0"/>
              <a:t>Budget Revision – Year 1</a:t>
            </a:r>
            <a:endParaRPr lang="en-US" sz="3600" b="1" i="1" dirty="0"/>
          </a:p>
        </p:txBody>
      </p:sp>
      <p:sp>
        <p:nvSpPr>
          <p:cNvPr id="3" name="Content Placeholder 2"/>
          <p:cNvSpPr>
            <a:spLocks noGrp="1"/>
          </p:cNvSpPr>
          <p:nvPr>
            <p:ph idx="1"/>
          </p:nvPr>
        </p:nvSpPr>
        <p:spPr>
          <a:xfrm>
            <a:off x="228600" y="762000"/>
            <a:ext cx="8610600" cy="5943600"/>
          </a:xfrm>
        </p:spPr>
        <p:txBody>
          <a:bodyPr>
            <a:noAutofit/>
          </a:bodyPr>
          <a:lstStyle/>
          <a:p>
            <a:pPr>
              <a:buNone/>
            </a:pPr>
            <a:r>
              <a:rPr lang="en-US" sz="16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Approved 	Revised		Amount</a:t>
            </a:r>
          </a:p>
          <a:p>
            <a:pPr>
              <a:buNone/>
            </a:pPr>
            <a:r>
              <a:rPr lang="en-US" sz="1800" b="1" u="sng" dirty="0">
                <a:latin typeface="Times New Roman" pitchFamily="18" charset="0"/>
                <a:cs typeface="Times New Roman" pitchFamily="18" charset="0"/>
              </a:rPr>
              <a:t>	</a:t>
            </a:r>
            <a:r>
              <a:rPr lang="en-US" sz="1800" b="1" u="sng" dirty="0" smtClean="0">
                <a:latin typeface="Times New Roman" pitchFamily="18" charset="0"/>
                <a:cs typeface="Times New Roman" pitchFamily="18" charset="0"/>
              </a:rPr>
              <a:t>				   Budget	 	</a:t>
            </a:r>
            <a:r>
              <a:rPr lang="en-US" sz="1800" b="1" u="sng" dirty="0" err="1" smtClean="0">
                <a:latin typeface="Times New Roman" pitchFamily="18" charset="0"/>
                <a:cs typeface="Times New Roman" pitchFamily="18" charset="0"/>
              </a:rPr>
              <a:t>Budget</a:t>
            </a:r>
            <a:r>
              <a:rPr lang="en-US" sz="1800" b="1" u="sng" dirty="0" smtClean="0">
                <a:latin typeface="Times New Roman" pitchFamily="18" charset="0"/>
                <a:cs typeface="Times New Roman" pitchFamily="18" charset="0"/>
              </a:rPr>
              <a:t>	                of Change</a:t>
            </a:r>
          </a:p>
          <a:p>
            <a:pPr>
              <a:buAutoNum type="alphaUcPeriod"/>
            </a:pPr>
            <a:r>
              <a:rPr lang="en-US" sz="1800" b="1" dirty="0" smtClean="0">
                <a:latin typeface="Times New Roman" pitchFamily="18" charset="0"/>
                <a:cs typeface="Times New Roman" pitchFamily="18" charset="0"/>
              </a:rPr>
              <a:t>SALARY EXPENSES</a:t>
            </a:r>
          </a:p>
          <a:p>
            <a:pPr>
              <a:buNone/>
            </a:pP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Project Coordinator		</a:t>
            </a:r>
            <a:r>
              <a:rPr lang="en-US" sz="1800" u="sng" dirty="0" smtClean="0">
                <a:latin typeface="Times New Roman" pitchFamily="18" charset="0"/>
                <a:cs typeface="Times New Roman" pitchFamily="18" charset="0"/>
              </a:rPr>
              <a:t>$50,000</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$46,667</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-3333</a:t>
            </a:r>
            <a:r>
              <a:rPr lang="en-US" sz="1800"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Total Salary Expense		$50,000		$46,667		   $-3333	</a:t>
            </a:r>
          </a:p>
          <a:p>
            <a:pPr>
              <a:buNone/>
            </a:pPr>
            <a:endParaRPr lang="en-US" sz="800" b="1" dirty="0" smtClean="0">
              <a:latin typeface="Times New Roman" pitchFamily="18" charset="0"/>
              <a:cs typeface="Times New Roman" pitchFamily="18" charset="0"/>
            </a:endParaRPr>
          </a:p>
          <a:p>
            <a:pPr>
              <a:buNone/>
            </a:pPr>
            <a:r>
              <a:rPr lang="en-US" sz="1800" b="1" dirty="0" smtClean="0">
                <a:latin typeface="Times New Roman" pitchFamily="18" charset="0"/>
                <a:cs typeface="Times New Roman" pitchFamily="18" charset="0"/>
              </a:rPr>
              <a:t>B.    EMPLOYEE BENEFITS	</a:t>
            </a:r>
            <a:r>
              <a:rPr lang="en-US" sz="1800" u="sng" dirty="0" smtClean="0">
                <a:latin typeface="Times New Roman" pitchFamily="18" charset="0"/>
                <a:cs typeface="Times New Roman" pitchFamily="18" charset="0"/>
              </a:rPr>
              <a:t>$11,000</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$10,267</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-733</a:t>
            </a:r>
            <a:r>
              <a:rPr lang="en-US" sz="1800" dirty="0" smtClean="0">
                <a:latin typeface="Times New Roman" pitchFamily="18" charset="0"/>
                <a:cs typeface="Times New Roman" pitchFamily="18" charset="0"/>
              </a:rPr>
              <a:t>	</a:t>
            </a:r>
          </a:p>
          <a:p>
            <a:pPr>
              <a:buNone/>
            </a:pP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 of Benefits to Salary Expense	       22%		      22%			</a:t>
            </a:r>
            <a:r>
              <a:rPr lang="en-US" sz="800" dirty="0" smtClean="0">
                <a:latin typeface="Times New Roman" pitchFamily="18" charset="0"/>
                <a:cs typeface="Times New Roman" pitchFamily="18" charset="0"/>
              </a:rPr>
              <a:t>	</a:t>
            </a:r>
            <a:endParaRPr lang="en-US" sz="800" u="sng" dirty="0" smtClean="0">
              <a:latin typeface="Times New Roman" pitchFamily="18" charset="0"/>
              <a:cs typeface="Times New Roman" pitchFamily="18" charset="0"/>
            </a:endParaRPr>
          </a:p>
          <a:p>
            <a:pPr>
              <a:buNone/>
            </a:pP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Subtotal Salary &amp; Benefits	$61,000		$56,934		   $-4066	</a:t>
            </a:r>
            <a:r>
              <a:rPr lang="en-US" sz="800" b="1" dirty="0" smtClean="0">
                <a:latin typeface="Times New Roman" pitchFamily="18" charset="0"/>
                <a:cs typeface="Times New Roman" pitchFamily="18" charset="0"/>
              </a:rPr>
              <a:t>	</a:t>
            </a:r>
            <a:endParaRPr lang="en-US" sz="800" dirty="0" smtClean="0">
              <a:latin typeface="Times New Roman" pitchFamily="18" charset="0"/>
              <a:cs typeface="Times New Roman" pitchFamily="18" charset="0"/>
            </a:endParaRPr>
          </a:p>
          <a:p>
            <a:pPr>
              <a:buNone/>
            </a:pPr>
            <a:r>
              <a:rPr lang="en-US" sz="1800" b="1" dirty="0" smtClean="0">
                <a:latin typeface="Times New Roman" pitchFamily="18" charset="0"/>
                <a:cs typeface="Times New Roman" pitchFamily="18" charset="0"/>
              </a:rPr>
              <a:t>C.    OTHER PROJECT EXPENSES</a:t>
            </a:r>
          </a:p>
          <a:p>
            <a:pPr>
              <a:buNone/>
            </a:pPr>
            <a:r>
              <a:rPr lang="en-US" sz="1800" dirty="0" smtClean="0">
                <a:latin typeface="Times New Roman" pitchFamily="18" charset="0"/>
                <a:cs typeface="Times New Roman" pitchFamily="18" charset="0"/>
              </a:rPr>
              <a:t>	Travel 			$4500		$2900		   $-1600</a:t>
            </a:r>
          </a:p>
          <a:p>
            <a:pPr>
              <a:buNone/>
            </a:pP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Training			</a:t>
            </a:r>
            <a:r>
              <a:rPr lang="en-US" sz="1800" u="sng" dirty="0" smtClean="0">
                <a:latin typeface="Times New Roman" pitchFamily="18" charset="0"/>
                <a:cs typeface="Times New Roman" pitchFamily="18" charset="0"/>
              </a:rPr>
              <a:t>$3600</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$1946</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-1654</a:t>
            </a:r>
          </a:p>
          <a:p>
            <a:pPr>
              <a:buNone/>
            </a:pP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Total other project expenses        $14,900		$7580		   $-3254</a:t>
            </a:r>
          </a:p>
          <a:p>
            <a:pPr>
              <a:buNone/>
            </a:pPr>
            <a:r>
              <a:rPr lang="en-US" sz="1600" dirty="0" smtClean="0">
                <a:latin typeface="Times New Roman" pitchFamily="18" charset="0"/>
                <a:cs typeface="Times New Roman" pitchFamily="18" charset="0"/>
              </a:rPr>
              <a:t>Example: Agency had difficulty hiring staff, and after 5 weeks of advertising with no results, they conducted additional salary research and realized 50k was too low. They submitted a budget revision for 56k, but since 1 ½ months had already passed, they based the 1</a:t>
            </a:r>
            <a:r>
              <a:rPr lang="en-US" sz="1600" baseline="30000" dirty="0" smtClean="0">
                <a:latin typeface="Times New Roman" pitchFamily="18" charset="0"/>
                <a:cs typeface="Times New Roman" pitchFamily="18" charset="0"/>
              </a:rPr>
              <a:t>st</a:t>
            </a:r>
            <a:r>
              <a:rPr lang="en-US" sz="1600" dirty="0" smtClean="0">
                <a:latin typeface="Times New Roman" pitchFamily="18" charset="0"/>
                <a:cs typeface="Times New Roman" pitchFamily="18" charset="0"/>
              </a:rPr>
              <a:t> yr salary on 10 months, and also cut some travel &amp; training funds aiming for the new hire to have some additional skills.  They ended up reducing their first year budget by $7320. </a:t>
            </a:r>
            <a:endParaRPr lang="en-US" sz="2000" b="1" dirty="0" smtClean="0">
              <a:latin typeface="Times New Roman" pitchFamily="18" charset="0"/>
              <a:cs typeface="Times New Roman" pitchFamily="18" charset="0"/>
            </a:endParaRPr>
          </a:p>
          <a:p>
            <a:pPr>
              <a:buAutoNum type="alphaUcPeriod" startAt="4"/>
            </a:pPr>
            <a:r>
              <a:rPr lang="en-US" sz="2000" b="1" dirty="0" smtClean="0">
                <a:latin typeface="Times New Roman" pitchFamily="18" charset="0"/>
                <a:cs typeface="Times New Roman" pitchFamily="18" charset="0"/>
              </a:rPr>
              <a:t>TOTAL CHANGE</a:t>
            </a:r>
            <a:r>
              <a:rPr lang="en-US" sz="1800" b="1" dirty="0" smtClean="0">
                <a:latin typeface="Times New Roman" pitchFamily="18" charset="0"/>
                <a:cs typeface="Times New Roman" pitchFamily="18" charset="0"/>
              </a:rPr>
              <a:t>				        		   $-7320</a:t>
            </a:r>
          </a:p>
          <a:p>
            <a:pPr>
              <a:buNone/>
            </a:pPr>
            <a:r>
              <a:rPr lang="en-US" sz="1800" dirty="0" smtClean="0">
                <a:latin typeface="Times New Roman" pitchFamily="18" charset="0"/>
                <a:cs typeface="Times New Roman" pitchFamily="18" charset="0"/>
              </a:rPr>
              <a:t> </a:t>
            </a:r>
            <a:endParaRPr lang="en-US"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Autofit/>
          </a:bodyPr>
          <a:lstStyle/>
          <a:p>
            <a:r>
              <a:rPr lang="en-US" sz="3600" b="1" i="1" dirty="0" smtClean="0"/>
              <a:t>Budget Revision – Year 2 </a:t>
            </a:r>
            <a:endParaRPr lang="en-US" sz="3600" b="1" i="1" dirty="0"/>
          </a:p>
        </p:txBody>
      </p:sp>
      <p:sp>
        <p:nvSpPr>
          <p:cNvPr id="3" name="Content Placeholder 2"/>
          <p:cNvSpPr>
            <a:spLocks noGrp="1"/>
          </p:cNvSpPr>
          <p:nvPr>
            <p:ph idx="1"/>
          </p:nvPr>
        </p:nvSpPr>
        <p:spPr>
          <a:xfrm>
            <a:off x="228600" y="762000"/>
            <a:ext cx="8610600" cy="5943600"/>
          </a:xfrm>
        </p:spPr>
        <p:txBody>
          <a:bodyPr>
            <a:noAutofit/>
          </a:bodyPr>
          <a:lstStyle/>
          <a:p>
            <a:pPr>
              <a:buNone/>
            </a:pPr>
            <a:r>
              <a:rPr lang="en-US" sz="16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Approved 	Revised		Amount</a:t>
            </a:r>
          </a:p>
          <a:p>
            <a:pPr>
              <a:buNone/>
            </a:pPr>
            <a:r>
              <a:rPr lang="en-US" sz="1800" b="1" u="sng" dirty="0">
                <a:latin typeface="Times New Roman" pitchFamily="18" charset="0"/>
                <a:cs typeface="Times New Roman" pitchFamily="18" charset="0"/>
              </a:rPr>
              <a:t>	</a:t>
            </a:r>
            <a:r>
              <a:rPr lang="en-US" sz="1800" b="1" u="sng" dirty="0" smtClean="0">
                <a:latin typeface="Times New Roman" pitchFamily="18" charset="0"/>
                <a:cs typeface="Times New Roman" pitchFamily="18" charset="0"/>
              </a:rPr>
              <a:t>				   Budget	 	</a:t>
            </a:r>
            <a:r>
              <a:rPr lang="en-US" sz="1800" b="1" u="sng" dirty="0" err="1" smtClean="0">
                <a:latin typeface="Times New Roman" pitchFamily="18" charset="0"/>
                <a:cs typeface="Times New Roman" pitchFamily="18" charset="0"/>
              </a:rPr>
              <a:t>Budget</a:t>
            </a:r>
            <a:r>
              <a:rPr lang="en-US" sz="1800" b="1" u="sng" dirty="0" smtClean="0">
                <a:latin typeface="Times New Roman" pitchFamily="18" charset="0"/>
                <a:cs typeface="Times New Roman" pitchFamily="18" charset="0"/>
              </a:rPr>
              <a:t>	                of Change</a:t>
            </a:r>
          </a:p>
          <a:p>
            <a:pPr>
              <a:buAutoNum type="alphaUcPeriod"/>
            </a:pPr>
            <a:r>
              <a:rPr lang="en-US" sz="1800" b="1" dirty="0" smtClean="0">
                <a:latin typeface="Times New Roman" pitchFamily="18" charset="0"/>
                <a:cs typeface="Times New Roman" pitchFamily="18" charset="0"/>
              </a:rPr>
              <a:t>SALARY EXPENSES</a:t>
            </a:r>
          </a:p>
          <a:p>
            <a:pPr>
              <a:buNone/>
            </a:pP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Project Coordinator		</a:t>
            </a:r>
            <a:r>
              <a:rPr lang="en-US" sz="1800" u="sng" dirty="0" smtClean="0">
                <a:latin typeface="Times New Roman" pitchFamily="18" charset="0"/>
                <a:cs typeface="Times New Roman" pitchFamily="18" charset="0"/>
              </a:rPr>
              <a:t>$50,000</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$56,000</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6000</a:t>
            </a:r>
            <a:r>
              <a:rPr lang="en-US" sz="1800" dirty="0" smtClean="0">
                <a:latin typeface="Times New Roman" pitchFamily="18" charset="0"/>
                <a:cs typeface="Times New Roman" pitchFamily="18" charset="0"/>
              </a:rPr>
              <a:t>	</a:t>
            </a:r>
          </a:p>
          <a:p>
            <a:pPr>
              <a:buNone/>
            </a:pPr>
            <a:r>
              <a:rPr lang="en-US" sz="1800" b="1" dirty="0" smtClean="0">
                <a:latin typeface="Times New Roman" pitchFamily="18" charset="0"/>
                <a:cs typeface="Times New Roman" pitchFamily="18" charset="0"/>
              </a:rPr>
              <a:t>Total Salary Expense		$50,000		$56,000		   $6000	</a:t>
            </a:r>
          </a:p>
          <a:p>
            <a:pPr>
              <a:buNone/>
            </a:pPr>
            <a:endParaRPr lang="en-US" sz="1600" b="1" dirty="0" smtClean="0">
              <a:latin typeface="Times New Roman" pitchFamily="18" charset="0"/>
              <a:cs typeface="Times New Roman" pitchFamily="18" charset="0"/>
            </a:endParaRPr>
          </a:p>
          <a:p>
            <a:pPr>
              <a:buNone/>
            </a:pPr>
            <a:r>
              <a:rPr lang="en-US" sz="1800" b="1" dirty="0" smtClean="0">
                <a:latin typeface="Times New Roman" pitchFamily="18" charset="0"/>
                <a:cs typeface="Times New Roman" pitchFamily="18" charset="0"/>
              </a:rPr>
              <a:t>B.  EMPLOYEE BENEFITS	</a:t>
            </a:r>
            <a:r>
              <a:rPr lang="en-US" sz="1800" u="sng" dirty="0" smtClean="0">
                <a:latin typeface="Times New Roman" pitchFamily="18" charset="0"/>
                <a:cs typeface="Times New Roman" pitchFamily="18" charset="0"/>
              </a:rPr>
              <a:t>$11,000</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$12,320</a:t>
            </a:r>
            <a:r>
              <a:rPr lang="en-US" sz="1800" dirty="0" smtClean="0">
                <a:latin typeface="Times New Roman" pitchFamily="18" charset="0"/>
                <a:cs typeface="Times New Roman" pitchFamily="18" charset="0"/>
              </a:rPr>
              <a:t>		   $</a:t>
            </a:r>
            <a:r>
              <a:rPr lang="en-US" sz="1800" u="sng" dirty="0" smtClean="0">
                <a:latin typeface="Times New Roman" pitchFamily="18" charset="0"/>
                <a:cs typeface="Times New Roman" pitchFamily="18" charset="0"/>
              </a:rPr>
              <a:t>1320</a:t>
            </a:r>
          </a:p>
          <a:p>
            <a:pPr>
              <a:buNone/>
            </a:pP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 of Benefits to Salary Expense	       22%		      22%		</a:t>
            </a:r>
            <a:endParaRPr lang="en-US" sz="1800" u="sng" dirty="0" smtClean="0">
              <a:latin typeface="Times New Roman" pitchFamily="18" charset="0"/>
              <a:cs typeface="Times New Roman" pitchFamily="18" charset="0"/>
            </a:endParaRPr>
          </a:p>
          <a:p>
            <a:pPr>
              <a:buNone/>
            </a:pPr>
            <a:r>
              <a:rPr lang="en-US" sz="1800" dirty="0" smtClean="0">
                <a:latin typeface="Times New Roman" pitchFamily="18" charset="0"/>
                <a:cs typeface="Times New Roman" pitchFamily="18" charset="0"/>
              </a:rPr>
              <a:t>	</a:t>
            </a:r>
          </a:p>
          <a:p>
            <a:pPr>
              <a:buNone/>
            </a:pPr>
            <a:r>
              <a:rPr lang="en-US" sz="1800" b="1" dirty="0">
                <a:latin typeface="Times New Roman" pitchFamily="18" charset="0"/>
                <a:cs typeface="Times New Roman" pitchFamily="18" charset="0"/>
              </a:rPr>
              <a:t>	</a:t>
            </a:r>
            <a:r>
              <a:rPr lang="en-US" sz="1800" b="1" dirty="0" smtClean="0">
                <a:latin typeface="Times New Roman" pitchFamily="18" charset="0"/>
                <a:cs typeface="Times New Roman" pitchFamily="18" charset="0"/>
              </a:rPr>
              <a:t>Subtotal Salary &amp; Benefits	$61,000		$68,320		    $7320	</a:t>
            </a:r>
          </a:p>
          <a:p>
            <a:pPr>
              <a:buNone/>
            </a:pPr>
            <a:endParaRPr lang="en-US" sz="1800" dirty="0" smtClean="0">
              <a:latin typeface="Times New Roman" pitchFamily="18" charset="0"/>
              <a:cs typeface="Times New Roman" pitchFamily="18" charset="0"/>
            </a:endParaRPr>
          </a:p>
          <a:p>
            <a:pPr>
              <a:buNone/>
            </a:pPr>
            <a:r>
              <a:rPr lang="en-US" sz="2000" b="1" dirty="0" smtClean="0">
                <a:latin typeface="Times New Roman" pitchFamily="18" charset="0"/>
                <a:cs typeface="Times New Roman" pitchFamily="18" charset="0"/>
              </a:rPr>
              <a:t>TOTAL BUDGET		$61,000		$68,320		   $7320	</a:t>
            </a:r>
            <a:r>
              <a:rPr lang="en-US" sz="1800" b="1"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The additional savings from the first year were then transferred to the Year 2 budget.  A Budget Revision was submitted showing an increase in the Project Coordinator’s salary from 50k to 56k, and an increase in the benefits from 11k to over 12k.  The increase in Year 2 is exactly $7320.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3859</TotalTime>
  <Words>310</Words>
  <Application>Microsoft Office PowerPoint</Application>
  <PresentationFormat>On-screen Show (4:3)</PresentationFormat>
  <Paragraphs>100</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Budget Reporting</vt:lpstr>
      <vt:lpstr>Budget Reporting</vt:lpstr>
      <vt:lpstr>Budget Reporting</vt:lpstr>
      <vt:lpstr>Budget Revisions</vt:lpstr>
      <vt:lpstr>Budget Revision – Year 1</vt:lpstr>
      <vt:lpstr>Budget Revision – Year 2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212</cp:revision>
  <dcterms:created xsi:type="dcterms:W3CDTF">2008-03-12T13:56:16Z</dcterms:created>
  <dcterms:modified xsi:type="dcterms:W3CDTF">2008-07-25T20:00:08Z</dcterms:modified>
</cp:coreProperties>
</file>