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76" r:id="rId2"/>
  </p:sldMasterIdLst>
  <p:notesMasterIdLst>
    <p:notesMasterId r:id="rId23"/>
  </p:notesMasterIdLst>
  <p:handoutMasterIdLst>
    <p:handoutMasterId r:id="rId24"/>
  </p:handoutMasterIdLst>
  <p:sldIdLst>
    <p:sldId id="296" r:id="rId3"/>
    <p:sldId id="259" r:id="rId4"/>
    <p:sldId id="287" r:id="rId5"/>
    <p:sldId id="297" r:id="rId6"/>
    <p:sldId id="300" r:id="rId7"/>
    <p:sldId id="308" r:id="rId8"/>
    <p:sldId id="301" r:id="rId9"/>
    <p:sldId id="298" r:id="rId10"/>
    <p:sldId id="299" r:id="rId11"/>
    <p:sldId id="303" r:id="rId12"/>
    <p:sldId id="288" r:id="rId13"/>
    <p:sldId id="289" r:id="rId14"/>
    <p:sldId id="290" r:id="rId15"/>
    <p:sldId id="305" r:id="rId16"/>
    <p:sldId id="306" r:id="rId17"/>
    <p:sldId id="307" r:id="rId18"/>
    <p:sldId id="293" r:id="rId19"/>
    <p:sldId id="294" r:id="rId20"/>
    <p:sldId id="304" r:id="rId21"/>
    <p:sldId id="302" r:id="rId2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74" autoAdjust="0"/>
    <p:restoredTop sz="94660"/>
  </p:normalViewPr>
  <p:slideViewPr>
    <p:cSldViewPr snapToGrid="0">
      <p:cViewPr varScale="1">
        <p:scale>
          <a:sx n="87" d="100"/>
          <a:sy n="87" d="100"/>
        </p:scale>
        <p:origin x="-90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"/>
  <c:chart>
    <c:autoTitleDeleted val="1"/>
    <c:plotArea>
      <c:layout>
        <c:manualLayout>
          <c:layoutTarget val="inner"/>
          <c:xMode val="edge"/>
          <c:yMode val="edge"/>
          <c:x val="0.21277089664823429"/>
          <c:y val="0.13341685656526303"/>
          <c:w val="0.57149070863503382"/>
          <c:h val="0.8277221661283176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ln w="12700">
              <a:solidFill>
                <a:schemeClr val="bg1"/>
              </a:solidFill>
            </a:ln>
          </c:spPr>
          <c:dPt>
            <c:idx val="0"/>
            <c:explosion val="2"/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731526820866148E-2"/>
                  <c:y val="-4.8185097921684433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418307086614181E-3"/>
                  <c:y val="3.4588949643888429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/>
                </a:pPr>
                <a:endParaRPr lang="en-US"/>
              </a:p>
            </c:txPr>
            <c:showCatName val="1"/>
            <c:showPercent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Staff</c:v>
                </c:pt>
                <c:pt idx="1">
                  <c:v>Board</c:v>
                </c:pt>
                <c:pt idx="2">
                  <c:v>Volunteers</c:v>
                </c:pt>
                <c:pt idx="3">
                  <c:v>Hired help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</c:v>
                </c:pt>
                <c:pt idx="1">
                  <c:v>10</c:v>
                </c:pt>
                <c:pt idx="2">
                  <c:v>33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Staff</c:v>
                </c:pt>
                <c:pt idx="1">
                  <c:v>Board</c:v>
                </c:pt>
                <c:pt idx="2">
                  <c:v>Volunteers</c:v>
                </c:pt>
                <c:pt idx="3">
                  <c:v>Hired help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Staff</c:v>
                </c:pt>
                <c:pt idx="1">
                  <c:v>Board</c:v>
                </c:pt>
                <c:pt idx="2">
                  <c:v>Volunteers</c:v>
                </c:pt>
                <c:pt idx="3">
                  <c:v>Hired help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 of Funds Raised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7.7942913385826871E-3"/>
                  <c:y val="0.2941797309190621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2045343257874015"/>
                  <c:y val="-7.9683250511611139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4293368602362205E-2"/>
                  <c:y val="3.0901326839239251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Staff</c:v>
                </c:pt>
                <c:pt idx="1">
                  <c:v>Board</c:v>
                </c:pt>
                <c:pt idx="3">
                  <c:v>Electronic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20</c:v>
                </c:pt>
                <c:pt idx="3">
                  <c:v>30</c:v>
                </c:pt>
              </c:numCache>
            </c:numRef>
          </c:val>
        </c:ser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4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400"/>
            </a:pPr>
            <a:endParaRPr lang="en-US"/>
          </a:p>
        </c:txPr>
      </c:legendEntry>
      <c:legendEntry>
        <c:idx val="2"/>
        <c:delete val="1"/>
      </c:legendEntry>
      <c:legendEntry>
        <c:idx val="3"/>
        <c:txPr>
          <a:bodyPr/>
          <a:lstStyle/>
          <a:p>
            <a:pPr>
              <a:defRPr sz="2400"/>
            </a:pPr>
            <a:endParaRPr lang="en-US"/>
          </a:p>
        </c:txPr>
      </c:legendEntry>
      <c:layout>
        <c:manualLayout>
          <c:xMode val="edge"/>
          <c:yMode val="edge"/>
          <c:x val="0.7303380018386445"/>
          <c:y val="0.15355197136122242"/>
          <c:w val="0.21301670454480484"/>
          <c:h val="0.47492713613883281"/>
        </c:manualLayout>
      </c:layout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plotArea>
      <c:layout/>
      <c:pieChart>
        <c:varyColors val="1"/>
        <c:dLbls>
          <c:showCatName val="1"/>
          <c:showPercent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>
        <c:manualLayout>
          <c:xMode val="edge"/>
          <c:yMode val="edge"/>
          <c:x val="0.3940508120078744"/>
          <c:y val="7.9687495097964134E-2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Age Groups</c:v>
                </c:pt>
              </c:strCache>
            </c:strRef>
          </c:tx>
          <c:explosion val="25"/>
          <c:dPt>
            <c:idx val="2"/>
            <c:spPr>
              <a:solidFill>
                <a:schemeClr val="accent1">
                  <a:lumMod val="50000"/>
                </a:schemeClr>
              </a:solidFill>
            </c:spPr>
          </c:dPt>
          <c:cat>
            <c:strRef>
              <c:f>Sheet1!$A$2:$A$6</c:f>
              <c:strCache>
                <c:ptCount val="3"/>
                <c:pt idx="0">
                  <c:v>Boomers</c:v>
                </c:pt>
                <c:pt idx="1">
                  <c:v>Gen. Xers</c:v>
                </c:pt>
                <c:pt idx="2">
                  <c:v>Seniors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10</c:v>
                </c:pt>
              </c:numCache>
            </c:numRef>
          </c:val>
        </c:ser>
        <c:firstSliceAng val="0"/>
      </c:pie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73730610236220451"/>
          <c:y val="0.4182024841164812"/>
          <c:w val="0.25331889763779547"/>
          <c:h val="0.24289590041240783"/>
        </c:manualLayout>
      </c:layout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0.43445</cdr:x>
      <cdr:y>0</cdr:y>
    </cdr:from>
    <cdr:to>
      <cdr:x>0.54128</cdr:x>
      <cdr:y>0.16012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18673" y="-93133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2400" dirty="0" smtClean="0"/>
            <a:t>Hired Help</a:t>
          </a:r>
        </a:p>
        <a:p xmlns:a="http://schemas.openxmlformats.org/drawingml/2006/main">
          <a:pPr algn="ctr"/>
          <a:r>
            <a:rPr lang="en-US" sz="2400" dirty="0" smtClean="0"/>
            <a:t>3%</a:t>
          </a:r>
          <a:endParaRPr lang="en-US" sz="2400" dirty="0"/>
        </a:p>
      </cdr:txBody>
    </cdr:sp>
  </cdr:relSizeAnchor>
  <cdr:relSizeAnchor xmlns:cdr="http://schemas.openxmlformats.org/drawingml/2006/chartDrawing">
    <cdr:from>
      <cdr:x>0.8081</cdr:x>
      <cdr:y>0.38395</cdr:y>
    </cdr:from>
    <cdr:to>
      <cdr:x>0.91493</cdr:x>
      <cdr:y>0.53868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916865" y="226906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2400" dirty="0" smtClean="0"/>
            <a:t>Staff</a:t>
          </a:r>
        </a:p>
        <a:p xmlns:a="http://schemas.openxmlformats.org/drawingml/2006/main">
          <a:pPr algn="ctr"/>
          <a:r>
            <a:rPr lang="en-US" sz="2400" dirty="0" smtClean="0"/>
            <a:t> 66%</a:t>
          </a:r>
          <a:endParaRPr lang="en-US" sz="24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2011" cy="463526"/>
          </a:xfrm>
          <a:prstGeom prst="rect">
            <a:avLst/>
          </a:prstGeom>
        </p:spPr>
        <p:txBody>
          <a:bodyPr vert="horz" lIns="90023" tIns="45011" rIns="90023" bIns="450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505" y="0"/>
            <a:ext cx="3012011" cy="463526"/>
          </a:xfrm>
          <a:prstGeom prst="rect">
            <a:avLst/>
          </a:prstGeom>
        </p:spPr>
        <p:txBody>
          <a:bodyPr vert="horz" lIns="90023" tIns="45011" rIns="90023" bIns="45011" rtlCol="0"/>
          <a:lstStyle>
            <a:lvl1pPr algn="r">
              <a:defRPr sz="1200"/>
            </a:lvl1pPr>
          </a:lstStyle>
          <a:p>
            <a:fld id="{37749617-F97C-4CB8-B7A7-731AE25BD0A6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49"/>
            <a:ext cx="3012011" cy="463526"/>
          </a:xfrm>
          <a:prstGeom prst="rect">
            <a:avLst/>
          </a:prstGeom>
        </p:spPr>
        <p:txBody>
          <a:bodyPr vert="horz" lIns="90023" tIns="45011" rIns="90023" bIns="450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505" y="8772549"/>
            <a:ext cx="3012011" cy="463526"/>
          </a:xfrm>
          <a:prstGeom prst="rect">
            <a:avLst/>
          </a:prstGeom>
        </p:spPr>
        <p:txBody>
          <a:bodyPr vert="horz" lIns="90023" tIns="45011" rIns="90023" bIns="45011" rtlCol="0" anchor="b"/>
          <a:lstStyle>
            <a:lvl1pPr algn="r">
              <a:defRPr sz="1200"/>
            </a:lvl1pPr>
          </a:lstStyle>
          <a:p>
            <a:fld id="{661B92F4-08E5-4047-9087-B1137AC60C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700" cy="463408"/>
          </a:xfrm>
          <a:prstGeom prst="rect">
            <a:avLst/>
          </a:prstGeom>
        </p:spPr>
        <p:txBody>
          <a:bodyPr vert="horz" lIns="92480" tIns="46240" rIns="92480" bIns="4624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700" cy="463408"/>
          </a:xfrm>
          <a:prstGeom prst="rect">
            <a:avLst/>
          </a:prstGeom>
        </p:spPr>
        <p:txBody>
          <a:bodyPr vert="horz" lIns="92480" tIns="46240" rIns="92480" bIns="46240" rtlCol="0"/>
          <a:lstStyle>
            <a:lvl1pPr algn="r">
              <a:defRPr sz="1200"/>
            </a:lvl1pPr>
          </a:lstStyle>
          <a:p>
            <a:fld id="{D6203474-8833-4815-B5E6-B8F6ECD46DDC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0" tIns="46240" rIns="92480" bIns="4624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80" tIns="46240" rIns="92480" bIns="4624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700" cy="463407"/>
          </a:xfrm>
          <a:prstGeom prst="rect">
            <a:avLst/>
          </a:prstGeom>
        </p:spPr>
        <p:txBody>
          <a:bodyPr vert="horz" lIns="92480" tIns="46240" rIns="92480" bIns="4624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700" cy="463407"/>
          </a:xfrm>
          <a:prstGeom prst="rect">
            <a:avLst/>
          </a:prstGeom>
        </p:spPr>
        <p:txBody>
          <a:bodyPr vert="horz" lIns="92480" tIns="46240" rIns="92480" bIns="46240" rtlCol="0" anchor="b"/>
          <a:lstStyle>
            <a:lvl1pPr algn="r">
              <a:defRPr sz="1200"/>
            </a:lvl1pPr>
          </a:lstStyle>
          <a:p>
            <a:fld id="{1500383F-31C2-43BF-9E7C-4CAB25448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4593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8422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6512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5789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9728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5997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121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8270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1277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0063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9746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7F7ABB-3BDA-4DF0-9506-7E9138DC253A}" type="slidenum">
              <a:rPr lang="en-US"/>
              <a:pPr/>
              <a:t>11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0688" y="687388"/>
            <a:ext cx="6116637" cy="3441700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8879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80696C-BFAC-470B-8866-5A7C56114396}" type="slidenum">
              <a:rPr lang="en-US"/>
              <a:pPr/>
              <a:t>12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0688" y="687388"/>
            <a:ext cx="6116637" cy="34417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11313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1AA2EC-156A-4CB4-A4DD-6882ECAC9838}" type="slidenum">
              <a:rPr lang="en-US"/>
              <a:pPr/>
              <a:t>13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79643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C48C3A-FCCD-4615-B7CF-F41A205E2BA7}" type="slidenum">
              <a:rPr lang="en-US"/>
              <a:pPr/>
              <a:t>14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71513"/>
            <a:ext cx="5973763" cy="3360737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3349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96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9313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CF791F-63E5-409A-AD6C-CA42787AF1CC}" type="slidenum">
              <a:rPr lang="en-US"/>
              <a:pPr/>
              <a:t>17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8058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CCB681-F42F-4D61-85F5-B060F8B17368}" type="slidenum">
              <a:rPr lang="en-US"/>
              <a:pPr/>
              <a:t>18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3715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2573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0383F-31C2-43BF-9E7C-4CAB254483C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5464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0618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805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7027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52256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79425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06435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5959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58E31-0A4D-4774-B438-8A12E089BEBA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EC5F-7689-4F35-9438-242E30D701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4009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58E31-0A4D-4774-B438-8A12E089BEBA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EC5F-7689-4F35-9438-242E30D701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6089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58E31-0A4D-4774-B438-8A12E089BEBA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EC5F-7689-4F35-9438-242E30D701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5037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58E31-0A4D-4774-B438-8A12E089BEBA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EC5F-7689-4F35-9438-242E30D701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5871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58E31-0A4D-4774-B438-8A12E089BEBA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EC5F-7689-4F35-9438-242E30D701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5305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58E31-0A4D-4774-B438-8A12E089BEBA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EC5F-7689-4F35-9438-242E30D701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099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58E31-0A4D-4774-B438-8A12E089BEBA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EC5F-7689-4F35-9438-242E30D701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8574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58E31-0A4D-4774-B438-8A12E089BEBA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EC5F-7689-4F35-9438-242E30D701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4315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58E31-0A4D-4774-B438-8A12E089BEBA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EC5F-7689-4F35-9438-242E30D701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7228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58E31-0A4D-4774-B438-8A12E089BEBA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EC5F-7689-4F35-9438-242E30D701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13735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58E31-0A4D-4774-B438-8A12E089BEBA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EC5F-7689-4F35-9438-242E30D701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8606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ltGray">
          <a:xfrm>
            <a:off x="304800" y="1"/>
            <a:ext cx="584200" cy="474663"/>
          </a:xfrm>
          <a:prstGeom prst="rect">
            <a:avLst/>
          </a:prstGeom>
          <a:solidFill>
            <a:srgbClr val="66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sz="2400" smtClean="0">
              <a:latin typeface="Tahoma" panose="020B0604030504040204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 userDrawn="1"/>
        </p:nvSpPr>
        <p:spPr bwMode="ltGray">
          <a:xfrm>
            <a:off x="508000" y="457200"/>
            <a:ext cx="406400" cy="5334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sz="2400" smtClean="0">
              <a:solidFill>
                <a:srgbClr val="FFFF66"/>
              </a:solidFill>
              <a:latin typeface="Tahoma" panose="020B0604030504040204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ltGray">
          <a:xfrm>
            <a:off x="0" y="304800"/>
            <a:ext cx="747184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6699FF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sz="2400" smtClean="0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 userDrawn="1"/>
        </p:nvSpPr>
        <p:spPr bwMode="gray">
          <a:xfrm>
            <a:off x="508000" y="1"/>
            <a:ext cx="25400" cy="7477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sz="2400" smtClean="0">
              <a:latin typeface="Tahoma" panose="020B0604030504040204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 userDrawn="1"/>
        </p:nvSpPr>
        <p:spPr bwMode="gray">
          <a:xfrm flipV="1">
            <a:off x="406400" y="609600"/>
            <a:ext cx="812800" cy="76200"/>
          </a:xfrm>
          <a:prstGeom prst="rect">
            <a:avLst/>
          </a:prstGeom>
          <a:gradFill rotWithShape="1">
            <a:gsLst>
              <a:gs pos="0">
                <a:srgbClr val="0033CC">
                  <a:alpha val="0"/>
                </a:srgb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sz="2400" smtClean="0">
              <a:solidFill>
                <a:schemeClr val="folHlink"/>
              </a:solidFill>
              <a:latin typeface="Tahoma" panose="020B0604030504040204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10917768" y="6521450"/>
            <a:ext cx="9637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b="1" dirty="0" smtClean="0">
                <a:solidFill>
                  <a:schemeClr val="bg2"/>
                </a:solidFill>
              </a:rPr>
              <a:t>   ©2014</a:t>
            </a:r>
            <a:endParaRPr lang="en-US" altLang="en-US" sz="1600" b="1" dirty="0" smtClean="0">
              <a:solidFill>
                <a:schemeClr val="bg2"/>
              </a:solidFill>
            </a:endParaRPr>
          </a:p>
        </p:txBody>
      </p:sp>
      <p:pic>
        <p:nvPicPr>
          <p:cNvPr id="1032" name="Picture 8" descr="jpsconsulting logo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/>
          <a:stretch>
            <a:fillRect/>
          </a:stretch>
        </p:blipFill>
        <p:spPr bwMode="auto">
          <a:xfrm>
            <a:off x="0" y="6122988"/>
            <a:ext cx="2032000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6300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8" r:id="rId4"/>
    <p:sldLayoutId id="2147483679" r:id="rId5"/>
    <p:sldLayoutId id="2147483773" r:id="rId6"/>
    <p:sldLayoutId id="2147483788" r:id="rId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58E31-0A4D-4774-B438-8A12E089BEBA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1EC5F-7689-4F35-9438-242E30D701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473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wmf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4.xml"/><Relationship Id="rId5" Type="http://schemas.openxmlformats.org/officeDocument/2006/relationships/image" Target="../media/image10.wmf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tonyouthshelters.org/images/Youth%20Outreach%20Center%20Photo.pn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24994" y="1509238"/>
            <a:ext cx="949490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Is Your Philanthropic Pie </a:t>
            </a:r>
          </a:p>
          <a:p>
            <a:pPr algn="ctr"/>
            <a:r>
              <a:rPr lang="en-US" sz="5400" b="1" dirty="0">
                <a:ln w="6600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5400" b="1" dirty="0" smtClean="0">
                <a:ln w="6600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Serving Up Success?</a:t>
            </a:r>
            <a:endParaRPr lang="en-US" sz="5400" b="1" cap="none" spc="0" dirty="0">
              <a:ln w="6600">
                <a:solidFill>
                  <a:schemeClr val="tx1"/>
                </a:solidFill>
                <a:prstDash val="solid"/>
              </a:ln>
              <a:solidFill>
                <a:srgbClr val="0070C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84717" y="4211960"/>
            <a:ext cx="2208211" cy="1815992"/>
          </a:xfrm>
          <a:prstGeom prst="rect">
            <a:avLst/>
          </a:prstGeom>
        </p:spPr>
      </p:pic>
      <p:pic>
        <p:nvPicPr>
          <p:cNvPr id="6" name="Picture 7" descr="OHF LOGO - High Resolution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73438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9965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4" descr="mso2E29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4" t="9088" r="1155" b="7575"/>
          <a:stretch/>
        </p:blipFill>
        <p:spPr bwMode="auto">
          <a:xfrm>
            <a:off x="2384" y="1198604"/>
            <a:ext cx="12089099" cy="447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3091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457622" y="269212"/>
            <a:ext cx="65870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WHAT DOES YOUR CURRENT </a:t>
            </a:r>
          </a:p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PHILANTHROPIC MIX LOOK LIKE???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7" name="Flowchart: Connector 16"/>
          <p:cNvSpPr/>
          <p:nvPr/>
        </p:nvSpPr>
        <p:spPr>
          <a:xfrm>
            <a:off x="3086101" y="1223319"/>
            <a:ext cx="5513516" cy="5371069"/>
          </a:xfrm>
          <a:prstGeom prst="flowChartConnector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345747" cy="122331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ight Arrow 6"/>
          <p:cNvSpPr/>
          <p:nvPr/>
        </p:nvSpPr>
        <p:spPr>
          <a:xfrm rot="351269">
            <a:off x="1398162" y="1459529"/>
            <a:ext cx="2485747" cy="17045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Annual Giving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8054008" y="2987905"/>
            <a:ext cx="2534478" cy="16699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On line giving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Left Arrow 9"/>
          <p:cNvSpPr/>
          <p:nvPr/>
        </p:nvSpPr>
        <p:spPr>
          <a:xfrm rot="375924">
            <a:off x="7293055" y="5191499"/>
            <a:ext cx="2168016" cy="14293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Foundation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20880055">
            <a:off x="6710450" y="1390846"/>
            <a:ext cx="2497520" cy="13522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State and Federal Funding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21146365">
            <a:off x="2976016" y="5606123"/>
            <a:ext cx="2485747" cy="17045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Major gifts of $5,000 or more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 rot="20065433">
            <a:off x="1294895" y="3861629"/>
            <a:ext cx="2466201" cy="14117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Special Events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>
            <a:endCxn id="17" idx="4"/>
          </p:cNvCxnSpPr>
          <p:nvPr/>
        </p:nvCxnSpPr>
        <p:spPr>
          <a:xfrm>
            <a:off x="5706533" y="1223319"/>
            <a:ext cx="136326" cy="5371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5798286" y="2506133"/>
            <a:ext cx="2414381" cy="13885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215467" y="3908853"/>
            <a:ext cx="576546" cy="2491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217333" y="2987905"/>
            <a:ext cx="2658210" cy="9209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451609" y="4267200"/>
            <a:ext cx="327974" cy="3138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792013" y="3897260"/>
            <a:ext cx="2754892" cy="115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8129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Connector 13"/>
          <p:cNvSpPr/>
          <p:nvPr/>
        </p:nvSpPr>
        <p:spPr>
          <a:xfrm>
            <a:off x="3225801" y="1223319"/>
            <a:ext cx="5584568" cy="5449330"/>
          </a:xfrm>
          <a:prstGeom prst="flowChartConnector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876907" y="269212"/>
            <a:ext cx="717850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WHAT DO YOU WANT YOUR IDEAL </a:t>
            </a:r>
          </a:p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PHILANTHROPIC MIX TO LOOK LIKE???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345747" cy="122331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Flowchart: Extract 4"/>
          <p:cNvSpPr/>
          <p:nvPr/>
        </p:nvSpPr>
        <p:spPr>
          <a:xfrm rot="10800000">
            <a:off x="4752195" y="1138049"/>
            <a:ext cx="2326798" cy="2256084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Extract 5"/>
          <p:cNvSpPr/>
          <p:nvPr/>
        </p:nvSpPr>
        <p:spPr>
          <a:xfrm rot="7208560">
            <a:off x="3332844" y="1607763"/>
            <a:ext cx="2232151" cy="2332904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Extract 7"/>
          <p:cNvSpPr/>
          <p:nvPr/>
        </p:nvSpPr>
        <p:spPr>
          <a:xfrm rot="12947603">
            <a:off x="6471214" y="1613162"/>
            <a:ext cx="2283812" cy="2287026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Extract 8"/>
          <p:cNvSpPr/>
          <p:nvPr/>
        </p:nvSpPr>
        <p:spPr>
          <a:xfrm rot="19348177">
            <a:off x="5989205" y="3942725"/>
            <a:ext cx="2561115" cy="2358560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Extract 9"/>
          <p:cNvSpPr/>
          <p:nvPr/>
        </p:nvSpPr>
        <p:spPr>
          <a:xfrm rot="16394367">
            <a:off x="7576360" y="2996460"/>
            <a:ext cx="1580544" cy="2085708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Extract 10"/>
          <p:cNvSpPr/>
          <p:nvPr/>
        </p:nvSpPr>
        <p:spPr>
          <a:xfrm rot="2532017">
            <a:off x="4118023" y="3510250"/>
            <a:ext cx="2105611" cy="3162253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Extract 11"/>
          <p:cNvSpPr/>
          <p:nvPr/>
        </p:nvSpPr>
        <p:spPr>
          <a:xfrm rot="4589325">
            <a:off x="3698465" y="2792847"/>
            <a:ext cx="1414248" cy="2743764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46101" y="5172805"/>
            <a:ext cx="2214380" cy="164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259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699993" y="269212"/>
            <a:ext cx="95323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WHO IS CURRENTLY DOING </a:t>
            </a:r>
            <a:r>
              <a:rPr lang="en-US" sz="2800" b="1" smtClean="0">
                <a:solidFill>
                  <a:srgbClr val="002060"/>
                </a:solidFill>
              </a:rPr>
              <a:t>YOUR FUNDRAISING</a:t>
            </a:r>
            <a:r>
              <a:rPr lang="en-US" sz="2800" b="1" dirty="0" smtClean="0">
                <a:solidFill>
                  <a:srgbClr val="002060"/>
                </a:solidFill>
              </a:rPr>
              <a:t>???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345747" cy="1223319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="" val="2767387528"/>
              </p:ext>
            </p:extLst>
          </p:nvPr>
        </p:nvGraphicFramePr>
        <p:xfrm>
          <a:off x="1699993" y="948267"/>
          <a:ext cx="8559399" cy="5909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02485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20720" y="4282852"/>
            <a:ext cx="1495905" cy="1984280"/>
          </a:xfrm>
          <a:prstGeom prst="rect">
            <a:avLst/>
          </a:prstGeom>
        </p:spPr>
      </p:pic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xmlns="" val="2721190180"/>
              </p:ext>
            </p:extLst>
          </p:nvPr>
        </p:nvGraphicFramePr>
        <p:xfrm>
          <a:off x="2031999" y="719666"/>
          <a:ext cx="856826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-1"/>
            <a:ext cx="2268060" cy="139446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85142" y="220175"/>
            <a:ext cx="6013698" cy="95410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WHAT WOULD YOU REALLY </a:t>
            </a:r>
          </a:p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LIKE THAT PIE TO LOOK LIKE???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077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562156" y="134604"/>
            <a:ext cx="8911863" cy="95410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WHO ARE YOUR DONORS </a:t>
            </a:r>
          </a:p>
          <a:p>
            <a:pPr algn="ctr"/>
            <a:r>
              <a:rPr lang="en-US" sz="2800" b="1" dirty="0">
                <a:solidFill>
                  <a:srgbClr val="002060"/>
                </a:solidFill>
              </a:rPr>
              <a:t>WHAT </a:t>
            </a:r>
            <a:r>
              <a:rPr lang="en-US" sz="2800" b="1" dirty="0" smtClean="0">
                <a:solidFill>
                  <a:srgbClr val="002060"/>
                </a:solidFill>
              </a:rPr>
              <a:t>DO YOU WANT THAT </a:t>
            </a:r>
            <a:r>
              <a:rPr lang="en-US" sz="2800" b="1" dirty="0">
                <a:solidFill>
                  <a:srgbClr val="002060"/>
                </a:solidFill>
              </a:rPr>
              <a:t>PIE TO LOOK LIKE???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284" y="-1"/>
            <a:ext cx="1763741" cy="1223319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xmlns="" val="590943235"/>
              </p:ext>
            </p:extLst>
          </p:nvPr>
        </p:nvGraphicFramePr>
        <p:xfrm>
          <a:off x="1956291" y="885511"/>
          <a:ext cx="8525442" cy="5392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7819" y="4483100"/>
            <a:ext cx="1925132" cy="1563571"/>
          </a:xfrm>
          <a:prstGeom prst="rect">
            <a:avLst/>
          </a:prstGeom>
        </p:spPr>
      </p:pic>
      <p:graphicFrame>
        <p:nvGraphicFramePr>
          <p:cNvPr id="6" name="Chart 5"/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32077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0927" y="269212"/>
            <a:ext cx="71670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WHAT ACTIVITIES DO YOU NEED TO DO 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 TO GET FROM CURRENT TO IDEAL???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345747" cy="122331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Box 4"/>
          <p:cNvSpPr txBox="1"/>
          <p:nvPr/>
        </p:nvSpPr>
        <p:spPr>
          <a:xfrm rot="10800000" flipV="1">
            <a:off x="1345747" y="1176638"/>
            <a:ext cx="8097451" cy="4921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339507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0927" y="269212"/>
            <a:ext cx="82796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HOW CAN YOU GET TO YOUR DESIRED TEAM </a:t>
            </a:r>
          </a:p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DOING YOUR FUNDRAISING ???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1345747" y="1176638"/>
            <a:ext cx="8097451" cy="4921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sz="20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284" y="-1"/>
            <a:ext cx="1763741" cy="122331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08847" y="5216898"/>
            <a:ext cx="1827886" cy="176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273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80420" y="1422741"/>
            <a:ext cx="74558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6600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Some helpful tips </a:t>
            </a:r>
          </a:p>
          <a:p>
            <a:pPr algn="ctr"/>
            <a:r>
              <a:rPr lang="en-US" sz="5400" b="1" dirty="0" smtClean="0">
                <a:ln w="6600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to make this all work!!</a:t>
            </a:r>
            <a:endParaRPr lang="en-US" sz="5400" b="1" cap="none" spc="0" dirty="0">
              <a:ln w="6600">
                <a:solidFill>
                  <a:schemeClr val="tx1"/>
                </a:solidFill>
                <a:prstDash val="solid"/>
              </a:ln>
              <a:solidFill>
                <a:srgbClr val="0070C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0449" y="0"/>
            <a:ext cx="1686254" cy="145638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xmlns="" val="20097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886200" y="1828800"/>
            <a:ext cx="4229100" cy="26289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/>
            <a:r>
              <a:rPr lang="en-US" sz="3200" b="1" dirty="0">
                <a:solidFill>
                  <a:srgbClr val="000066"/>
                </a:solidFill>
                <a:latin typeface="Tahoma" panose="020B0604030504040204" pitchFamily="34" charset="0"/>
              </a:rPr>
              <a:t>Awareness</a:t>
            </a:r>
          </a:p>
          <a:p>
            <a:pPr algn="ctr" eaLnBrk="0" hangingPunct="0"/>
            <a:r>
              <a:rPr lang="en-US" sz="3200" b="1" dirty="0">
                <a:solidFill>
                  <a:srgbClr val="000066"/>
                </a:solidFill>
                <a:latin typeface="Tahoma" panose="020B0604030504040204" pitchFamily="34" charset="0"/>
                <a:sym typeface="Wingdings" panose="05000000000000000000" pitchFamily="2" charset="2"/>
              </a:rPr>
              <a:t></a:t>
            </a:r>
            <a:endParaRPr lang="en-US" sz="3200" b="1" dirty="0">
              <a:solidFill>
                <a:srgbClr val="000066"/>
              </a:solidFill>
              <a:latin typeface="Tahoma" panose="020B0604030504040204" pitchFamily="34" charset="0"/>
            </a:endParaRPr>
          </a:p>
          <a:p>
            <a:pPr algn="ctr" eaLnBrk="0" hangingPunct="0"/>
            <a:r>
              <a:rPr lang="en-US" sz="3200" b="1" dirty="0">
                <a:solidFill>
                  <a:srgbClr val="000066"/>
                </a:solidFill>
                <a:latin typeface="Tahoma" panose="020B0604030504040204" pitchFamily="34" charset="0"/>
              </a:rPr>
              <a:t>Understanding</a:t>
            </a:r>
          </a:p>
          <a:p>
            <a:pPr algn="ctr" eaLnBrk="0" hangingPunct="0"/>
            <a:r>
              <a:rPr lang="en-US" sz="3200" b="1" dirty="0">
                <a:solidFill>
                  <a:srgbClr val="000066"/>
                </a:solidFill>
                <a:latin typeface="Tahoma" panose="020B0604030504040204" pitchFamily="34" charset="0"/>
                <a:sym typeface="Wingdings" panose="05000000000000000000" pitchFamily="2" charset="2"/>
              </a:rPr>
              <a:t></a:t>
            </a:r>
            <a:endParaRPr lang="en-US" sz="3200" b="1" dirty="0">
              <a:solidFill>
                <a:srgbClr val="000066"/>
              </a:solidFill>
              <a:latin typeface="Tahoma" panose="020B0604030504040204" pitchFamily="34" charset="0"/>
            </a:endParaRPr>
          </a:p>
          <a:p>
            <a:pPr algn="ctr" eaLnBrk="0" hangingPunct="0"/>
            <a:r>
              <a:rPr lang="en-US" sz="3200" b="1" dirty="0">
                <a:solidFill>
                  <a:srgbClr val="000066"/>
                </a:solidFill>
                <a:latin typeface="Tahoma" panose="020B0604030504040204" pitchFamily="34" charset="0"/>
              </a:rPr>
              <a:t>Caring</a:t>
            </a:r>
          </a:p>
          <a:p>
            <a:pPr algn="ctr" eaLnBrk="0" hangingPunct="0"/>
            <a:r>
              <a:rPr lang="en-US" sz="3200" b="1" dirty="0">
                <a:solidFill>
                  <a:srgbClr val="000066"/>
                </a:solidFill>
                <a:latin typeface="Tahoma" panose="020B0604030504040204" pitchFamily="34" charset="0"/>
                <a:sym typeface="Wingdings" panose="05000000000000000000" pitchFamily="2" charset="2"/>
              </a:rPr>
              <a:t></a:t>
            </a:r>
            <a:endParaRPr lang="en-US" sz="3200" b="1" dirty="0">
              <a:solidFill>
                <a:srgbClr val="000066"/>
              </a:solidFill>
              <a:latin typeface="Tahoma" panose="020B0604030504040204" pitchFamily="34" charset="0"/>
            </a:endParaRPr>
          </a:p>
          <a:p>
            <a:pPr algn="ctr" eaLnBrk="0" hangingPunct="0"/>
            <a:r>
              <a:rPr lang="en-US" sz="3200" b="1" dirty="0">
                <a:solidFill>
                  <a:srgbClr val="000066"/>
                </a:solidFill>
                <a:latin typeface="Tahoma" panose="020B0604030504040204" pitchFamily="34" charset="0"/>
              </a:rPr>
              <a:t>Involvement</a:t>
            </a:r>
          </a:p>
          <a:p>
            <a:pPr algn="ctr" eaLnBrk="0" hangingPunct="0"/>
            <a:r>
              <a:rPr lang="en-US" sz="3200" b="1" dirty="0">
                <a:solidFill>
                  <a:srgbClr val="000066"/>
                </a:solidFill>
                <a:latin typeface="Tahoma" panose="020B0604030504040204" pitchFamily="34" charset="0"/>
                <a:sym typeface="Wingdings" panose="05000000000000000000" pitchFamily="2" charset="2"/>
              </a:rPr>
              <a:t></a:t>
            </a:r>
            <a:endParaRPr lang="en-US" sz="3200" b="1" dirty="0">
              <a:solidFill>
                <a:srgbClr val="000066"/>
              </a:solidFill>
              <a:latin typeface="Tahoma" panose="020B0604030504040204" pitchFamily="34" charset="0"/>
            </a:endParaRPr>
          </a:p>
          <a:p>
            <a:pPr algn="ctr" eaLnBrk="0" hangingPunct="0"/>
            <a:r>
              <a:rPr lang="en-US" sz="3200" b="1" dirty="0">
                <a:solidFill>
                  <a:srgbClr val="000066"/>
                </a:solidFill>
                <a:latin typeface="Tahoma" panose="020B0604030504040204" pitchFamily="34" charset="0"/>
              </a:rPr>
              <a:t>Commitment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209800" y="990600"/>
            <a:ext cx="800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0099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b="1" dirty="0">
                <a:solidFill>
                  <a:srgbClr val="000066"/>
                </a:solidFill>
                <a:latin typeface="Tahoma" panose="020B0604030504040204" pitchFamily="34" charset="0"/>
              </a:rPr>
              <a:t>The Fund Development Continuum</a:t>
            </a:r>
          </a:p>
        </p:txBody>
      </p:sp>
    </p:spTree>
    <p:extLst>
      <p:ext uri="{BB962C8B-B14F-4D97-AF65-F5344CB8AC3E}">
        <p14:creationId xmlns:p14="http://schemas.microsoft.com/office/powerpoint/2010/main" xmlns="" val="423174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286000" y="1219200"/>
            <a:ext cx="3429000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G Omega" pitchFamily="34" charset="0"/>
              </a:rPr>
              <a:t>SOLICITATION</a:t>
            </a:r>
            <a:endParaRPr lang="en-US" sz="2400" b="1" dirty="0">
              <a:solidFill>
                <a:srgbClr val="000066"/>
              </a:solidFill>
              <a:latin typeface="CG Omega" pitchFamily="34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000066"/>
                </a:solidFill>
                <a:latin typeface="CG Omega" pitchFamily="34" charset="0"/>
              </a:rPr>
              <a:t>          is a: 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000066"/>
                </a:solidFill>
                <a:latin typeface="CG Omega" pitchFamily="34" charset="0"/>
              </a:rPr>
              <a:t>   once a year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000066"/>
                </a:solidFill>
                <a:latin typeface="CG Omega" pitchFamily="34" charset="0"/>
              </a:rPr>
              <a:t>   one-step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000066"/>
                </a:solidFill>
                <a:latin typeface="CG Omega" pitchFamily="34" charset="0"/>
              </a:rPr>
              <a:t>   one-ask 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000066"/>
                </a:solidFill>
                <a:latin typeface="CG Omega" pitchFamily="34" charset="0"/>
              </a:rPr>
              <a:t>   one-dimensional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000066"/>
                </a:solidFill>
                <a:latin typeface="CG Omega" pitchFamily="34" charset="0"/>
              </a:rPr>
              <a:t>        </a:t>
            </a:r>
            <a:r>
              <a:rPr lang="en-US" sz="2400" b="1" u="sng" dirty="0">
                <a:solidFill>
                  <a:srgbClr val="000066"/>
                </a:solidFill>
                <a:latin typeface="CG Omega" pitchFamily="34" charset="0"/>
              </a:rPr>
              <a:t>contact</a:t>
            </a:r>
            <a:r>
              <a:rPr lang="en-US" sz="2400" b="1" dirty="0">
                <a:solidFill>
                  <a:srgbClr val="000066"/>
                </a:solidFill>
                <a:latin typeface="CG Omega" pitchFamily="34" charset="0"/>
              </a:rPr>
              <a:t>.</a:t>
            </a:r>
            <a:endParaRPr lang="en-US" sz="2400" dirty="0">
              <a:solidFill>
                <a:srgbClr val="000066"/>
              </a:solidFill>
              <a:latin typeface="CG Omega" pitchFamily="34" charset="0"/>
            </a:endParaRPr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6096000" y="1295400"/>
            <a:ext cx="0" cy="3581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6629400" y="1219200"/>
            <a:ext cx="3810000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G Omega" pitchFamily="34" charset="0"/>
              </a:rPr>
              <a:t>CULTIVATION</a:t>
            </a:r>
            <a:endParaRPr lang="en-US" sz="2400" b="1">
              <a:solidFill>
                <a:srgbClr val="000066"/>
              </a:solidFill>
              <a:latin typeface="CG Omega" pitchFamily="34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000066"/>
                </a:solidFill>
                <a:latin typeface="CG Omega" pitchFamily="34" charset="0"/>
              </a:rPr>
              <a:t>            is a 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000066"/>
                </a:solidFill>
                <a:latin typeface="CG Omega" pitchFamily="34" charset="0"/>
              </a:rPr>
              <a:t>     year round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000066"/>
                </a:solidFill>
                <a:latin typeface="CG Omega" pitchFamily="34" charset="0"/>
              </a:rPr>
              <a:t>     gradual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000066"/>
                </a:solidFill>
                <a:latin typeface="CG Omega" pitchFamily="34" charset="0"/>
              </a:rPr>
              <a:t>     open-ended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000066"/>
                </a:solidFill>
                <a:latin typeface="CG Omega" pitchFamily="34" charset="0"/>
              </a:rPr>
              <a:t>     multi-dimensional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000066"/>
                </a:solidFill>
                <a:latin typeface="CG Omega" pitchFamily="34" charset="0"/>
              </a:rPr>
              <a:t>          </a:t>
            </a:r>
            <a:r>
              <a:rPr lang="en-US" sz="2400" b="1" u="sng">
                <a:solidFill>
                  <a:srgbClr val="000066"/>
                </a:solidFill>
                <a:latin typeface="CG Omega" pitchFamily="34" charset="0"/>
              </a:rPr>
              <a:t>process</a:t>
            </a:r>
            <a:r>
              <a:rPr lang="en-US" sz="2400" b="1">
                <a:solidFill>
                  <a:srgbClr val="000066"/>
                </a:solidFill>
                <a:latin typeface="CG Omega" pitchFamily="34" charset="0"/>
              </a:rPr>
              <a:t>.</a:t>
            </a:r>
            <a:endParaRPr lang="en-US" sz="2400">
              <a:solidFill>
                <a:srgbClr val="000066"/>
              </a:solidFill>
              <a:latin typeface="CG Omeg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949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4724400" y="1600201"/>
            <a:ext cx="266700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3333C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When??</a:t>
            </a:r>
          </a:p>
          <a:p>
            <a:pPr algn="ctr"/>
            <a:endParaRPr lang="en-US" sz="2800" b="1" dirty="0">
              <a:solidFill>
                <a:srgbClr val="3333CC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solidFill>
                  <a:srgbClr val="3333C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Who??</a:t>
            </a:r>
          </a:p>
          <a:p>
            <a:pPr algn="ctr"/>
            <a:endParaRPr lang="en-US" sz="2800" b="1" dirty="0">
              <a:solidFill>
                <a:srgbClr val="3333CC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solidFill>
                  <a:srgbClr val="3333C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How??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2286000" y="4191000"/>
            <a:ext cx="75438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3333C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If </a:t>
            </a:r>
            <a:r>
              <a:rPr lang="en-US" sz="2800" b="1" dirty="0">
                <a:solidFill>
                  <a:srgbClr val="33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both</a:t>
            </a:r>
            <a:r>
              <a:rPr lang="en-US" sz="2800" b="1" dirty="0">
                <a:solidFill>
                  <a:srgbClr val="3333C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sides really want to make </a:t>
            </a:r>
          </a:p>
          <a:p>
            <a:pPr algn="ctr"/>
            <a:r>
              <a:rPr lang="en-US" sz="2800" b="1" dirty="0">
                <a:solidFill>
                  <a:srgbClr val="3333C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the gift happen, </a:t>
            </a:r>
          </a:p>
          <a:p>
            <a:pPr algn="ctr"/>
            <a:r>
              <a:rPr lang="en-US" sz="2800" b="1" dirty="0">
                <a:solidFill>
                  <a:srgbClr val="3333C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the details will not get in the way</a:t>
            </a:r>
          </a:p>
        </p:txBody>
      </p:sp>
      <p:sp>
        <p:nvSpPr>
          <p:cNvPr id="61445" name="WordArt 5"/>
          <p:cNvSpPr>
            <a:spLocks noChangeArrowheads="1" noChangeShapeType="1" noTextEdit="1"/>
          </p:cNvSpPr>
          <p:nvPr/>
        </p:nvSpPr>
        <p:spPr bwMode="auto">
          <a:xfrm>
            <a:off x="4038600" y="457200"/>
            <a:ext cx="3981450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Arial Black" panose="020B0A04020102020204" pitchFamily="34" charset="0"/>
              </a:rPr>
              <a:t>Making the ASK</a:t>
            </a:r>
          </a:p>
        </p:txBody>
      </p:sp>
    </p:spTree>
    <p:extLst>
      <p:ext uri="{BB962C8B-B14F-4D97-AF65-F5344CB8AC3E}">
        <p14:creationId xmlns:p14="http://schemas.microsoft.com/office/powerpoint/2010/main" xmlns="" val="2805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5471"/>
          <a:stretch>
            <a:fillRect/>
          </a:stretch>
        </p:blipFill>
        <p:spPr bwMode="auto">
          <a:xfrm>
            <a:off x="2113005" y="1098550"/>
            <a:ext cx="7701757" cy="3785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743201" y="152400"/>
            <a:ext cx="666591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REMEMBER THAT THIS</a:t>
            </a:r>
            <a:endParaRPr lang="en-US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IS NOT BRAIN 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SURGERY!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640016" y="5124278"/>
            <a:ext cx="9267568" cy="9541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0099"/>
                </a:solidFill>
                <a:latin typeface="Comic Sans MS" panose="030F0702030302020204" pitchFamily="66" charset="0"/>
              </a:rPr>
              <a:t>“Nurse, get on the internet, go to SURGERY.COM, scroll down and click on the ‘Are you totally lost?’ icon”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8991601" y="6553201"/>
            <a:ext cx="85151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2"/>
                </a:solidFill>
              </a:rPr>
              <a:t>Page 33</a:t>
            </a:r>
          </a:p>
        </p:txBody>
      </p:sp>
    </p:spTree>
    <p:extLst>
      <p:ext uri="{BB962C8B-B14F-4D97-AF65-F5344CB8AC3E}">
        <p14:creationId xmlns:p14="http://schemas.microsoft.com/office/powerpoint/2010/main" xmlns="" val="140827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boar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03" r="2438"/>
          <a:stretch>
            <a:fillRect/>
          </a:stretch>
        </p:blipFill>
        <p:spPr bwMode="auto">
          <a:xfrm>
            <a:off x="0" y="0"/>
            <a:ext cx="50292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95455" y="2473064"/>
            <a:ext cx="703269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How good are your </a:t>
            </a:r>
          </a:p>
          <a:p>
            <a:pPr algn="ctr"/>
            <a:r>
              <a:rPr lang="en-US" sz="5400" b="1" cap="none" spc="0" dirty="0" smtClean="0">
                <a:ln w="6600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elevator speeches??</a:t>
            </a:r>
            <a:endParaRPr lang="en-US" sz="5400" b="1" cap="none" spc="0" dirty="0">
              <a:ln w="6600">
                <a:solidFill>
                  <a:schemeClr val="tx1"/>
                </a:solidFill>
                <a:prstDash val="solid"/>
              </a:ln>
              <a:solidFill>
                <a:srgbClr val="0070C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15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treet Outreach staff at The Crow's Nest.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812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32910" y="2094637"/>
            <a:ext cx="722505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Have your prospects </a:t>
            </a:r>
          </a:p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“been to lunch”?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491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shortest distan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8936" b="-465"/>
          <a:stretch>
            <a:fillRect/>
          </a:stretch>
        </p:blipFill>
        <p:spPr bwMode="auto">
          <a:xfrm>
            <a:off x="1905000" y="381000"/>
            <a:ext cx="3657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5562600" y="762000"/>
            <a:ext cx="51054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rgbClr val="3333CC"/>
                </a:solidFill>
                <a:latin typeface="Comic Sans MS" panose="030F0702030302020204" pitchFamily="66" charset="0"/>
              </a:rPr>
              <a:t>The distance from a prospect’s mind to his pocketbook is approximately 34 inches.</a:t>
            </a:r>
          </a:p>
          <a:p>
            <a:r>
              <a:rPr lang="en-US" sz="2400">
                <a:solidFill>
                  <a:srgbClr val="3333CC"/>
                </a:solidFill>
                <a:latin typeface="Comic Sans MS" panose="030F0702030302020204" pitchFamily="66" charset="0"/>
              </a:rPr>
              <a:t>From his heart to his pocketbook is only 17 inches.  </a:t>
            </a:r>
          </a:p>
          <a:p>
            <a:r>
              <a:rPr lang="en-US" sz="2400">
                <a:solidFill>
                  <a:srgbClr val="3333CC"/>
                </a:solidFill>
                <a:latin typeface="Comic Sans MS" panose="030F0702030302020204" pitchFamily="66" charset="0"/>
              </a:rPr>
              <a:t>Aim for the heart – it is only</a:t>
            </a:r>
          </a:p>
          <a:p>
            <a:r>
              <a:rPr lang="en-US" sz="2400">
                <a:solidFill>
                  <a:srgbClr val="3333CC"/>
                </a:solidFill>
                <a:latin typeface="Comic Sans MS" panose="030F0702030302020204" pitchFamily="66" charset="0"/>
              </a:rPr>
              <a:t>half the distance!!!</a:t>
            </a:r>
          </a:p>
        </p:txBody>
      </p:sp>
    </p:spTree>
    <p:extLst>
      <p:ext uri="{BB962C8B-B14F-4D97-AF65-F5344CB8AC3E}">
        <p14:creationId xmlns:p14="http://schemas.microsoft.com/office/powerpoint/2010/main" xmlns="" val="33414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2667000" y="2286001"/>
            <a:ext cx="678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600" b="1" u="sng">
                <a:solidFill>
                  <a:srgbClr val="3333C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ALWAYS BE STEWARDING</a:t>
            </a:r>
          </a:p>
          <a:p>
            <a:endParaRPr lang="en-US" sz="3600" b="1" u="sng">
              <a:solidFill>
                <a:srgbClr val="3333CC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2667000" y="3733800"/>
            <a:ext cx="7467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It isn’t over with the solicitation!</a:t>
            </a:r>
          </a:p>
        </p:txBody>
      </p:sp>
      <p:sp>
        <p:nvSpPr>
          <p:cNvPr id="43012" name="WordArt 4"/>
          <p:cNvSpPr>
            <a:spLocks noChangeArrowheads="1" noChangeShapeType="1" noTextEdit="1"/>
          </p:cNvSpPr>
          <p:nvPr/>
        </p:nvSpPr>
        <p:spPr bwMode="auto">
          <a:xfrm>
            <a:off x="4953000" y="762000"/>
            <a:ext cx="2209800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Arial Black" panose="020B0A04020102020204" pitchFamily="34" charset="0"/>
              </a:rPr>
              <a:t>A B 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34600" y="4953000"/>
            <a:ext cx="18796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931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2895600" y="1143000"/>
            <a:ext cx="6477000" cy="3231654"/>
          </a:xfrm>
          <a:prstGeom prst="rect">
            <a:avLst/>
          </a:prstGeom>
          <a:noFill/>
          <a:ln w="57150" cmpd="thinThick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>
                <a:solidFill>
                  <a:srgbClr val="000066"/>
                </a:solidFill>
              </a:rPr>
              <a:t>“Most nonprofits have plenty of ideas on how to generate more money. What they need is help finding and following a structure, discipline, and process to move forward with their best ideas.”</a:t>
            </a:r>
          </a:p>
          <a:p>
            <a:endParaRPr lang="en-US" sz="2800">
              <a:solidFill>
                <a:srgbClr val="000066"/>
              </a:solidFill>
            </a:endParaRPr>
          </a:p>
          <a:p>
            <a:r>
              <a:rPr lang="en-US">
                <a:latin typeface="Arial" panose="020B0604020202020204" pitchFamily="34" charset="0"/>
              </a:rPr>
              <a:t>        Jim Thalhuber, V.P. of Development and Marketing</a:t>
            </a:r>
          </a:p>
          <a:p>
            <a:r>
              <a:rPr lang="en-US">
                <a:latin typeface="Arial" panose="020B0604020202020204" pitchFamily="34" charset="0"/>
              </a:rPr>
              <a:t>                                      Goodwill/Easter Seals Minnesota</a:t>
            </a: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8991600" y="6553200"/>
            <a:ext cx="9032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>
                <a:solidFill>
                  <a:schemeClr val="bg2"/>
                </a:solidFill>
              </a:rPr>
              <a:t>Page 23</a:t>
            </a:r>
          </a:p>
        </p:txBody>
      </p:sp>
    </p:spTree>
    <p:extLst>
      <p:ext uri="{BB962C8B-B14F-4D97-AF65-F5344CB8AC3E}">
        <p14:creationId xmlns:p14="http://schemas.microsoft.com/office/powerpoint/2010/main" xmlns="" val="412309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3616" y="88439"/>
            <a:ext cx="8655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FIVE GOALS FOR 2014 TO MAKE IT ALL HAPPEN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345747" cy="122331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Box 4"/>
          <p:cNvSpPr txBox="1"/>
          <p:nvPr/>
        </p:nvSpPr>
        <p:spPr>
          <a:xfrm rot="10800000" flipV="1">
            <a:off x="1345746" y="513350"/>
            <a:ext cx="923163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 smtClean="0"/>
              <a:t>1.______________________________________________________________________________________________________________________________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2000" b="1" dirty="0" smtClean="0"/>
              <a:t>2.______________________________________________________________________________________________________________________________3.______________________________________________________________________________________________________________________________4.______________________________________________________________________________________________________________________________5.______________________________________________________________________________________________________________________________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190036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1811</TotalTime>
  <Words>404</Words>
  <Application>Microsoft Office PowerPoint</Application>
  <PresentationFormat>Custom</PresentationFormat>
  <Paragraphs>112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1_Default Design</vt:lpstr>
      <vt:lpstr>Custom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 Stein</dc:creator>
  <cp:lastModifiedBy>dnelms</cp:lastModifiedBy>
  <cp:revision>189</cp:revision>
  <cp:lastPrinted>2014-01-03T15:14:12Z</cp:lastPrinted>
  <dcterms:created xsi:type="dcterms:W3CDTF">2013-12-14T21:22:08Z</dcterms:created>
  <dcterms:modified xsi:type="dcterms:W3CDTF">2014-01-14T20:33:52Z</dcterms:modified>
</cp:coreProperties>
</file>