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16"/>
  </p:notesMasterIdLst>
  <p:handoutMasterIdLst>
    <p:handoutMasterId r:id="rId17"/>
  </p:handoutMasterIdLst>
  <p:sldIdLst>
    <p:sldId id="364" r:id="rId2"/>
    <p:sldId id="367" r:id="rId3"/>
    <p:sldId id="365" r:id="rId4"/>
    <p:sldId id="366" r:id="rId5"/>
    <p:sldId id="368" r:id="rId6"/>
    <p:sldId id="313" r:id="rId7"/>
    <p:sldId id="360" r:id="rId8"/>
    <p:sldId id="361" r:id="rId9"/>
    <p:sldId id="349" r:id="rId10"/>
    <p:sldId id="346" r:id="rId11"/>
    <p:sldId id="371" r:id="rId12"/>
    <p:sldId id="372" r:id="rId13"/>
    <p:sldId id="363" r:id="rId14"/>
    <p:sldId id="369" r:id="rId15"/>
  </p:sldIdLst>
  <p:sldSz cx="9144000" cy="6858000" type="screen4x3"/>
  <p:notesSz cx="6950075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2701" autoAdjust="0"/>
  </p:normalViewPr>
  <p:slideViewPr>
    <p:cSldViewPr>
      <p:cViewPr>
        <p:scale>
          <a:sx n="100" d="100"/>
          <a:sy n="100" d="100"/>
        </p:scale>
        <p:origin x="-516" y="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orfs1\DATA\ADMINISTRATION\Area%20Plan%20Documents%20FY2012\60+%20Estimated%20Population%2020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skirven\Local%20Settings\Temporary%20Internet%20Files\Content.Outlook\HEMSDTRM\I-Ride%20Ridership%20Report%20FY'11%20(5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7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2010 Estimated</a:t>
            </a:r>
            <a:r>
              <a:rPr lang="en-US" baseline="0" dirty="0"/>
              <a:t> </a:t>
            </a:r>
            <a:r>
              <a:rPr lang="en-US" baseline="0" dirty="0" smtClean="0"/>
              <a:t>60+ Percentage </a:t>
            </a:r>
            <a:r>
              <a:rPr lang="en-US" baseline="0" dirty="0"/>
              <a:t>of </a:t>
            </a:r>
            <a:r>
              <a:rPr lang="en-US" baseline="0" dirty="0" smtClean="0"/>
              <a:t>South </a:t>
            </a:r>
            <a:r>
              <a:rPr lang="en-US" baseline="0" dirty="0"/>
              <a:t>Hampton Roads </a:t>
            </a:r>
            <a:r>
              <a:rPr lang="en-US" baseline="0" dirty="0" smtClean="0"/>
              <a:t>Jurisdictions</a:t>
            </a:r>
            <a:endParaRPr lang="en-US" dirty="0"/>
          </a:p>
        </c:rich>
      </c:tx>
      <c:layout>
        <c:manualLayout>
          <c:xMode val="edge"/>
          <c:yMode val="edge"/>
          <c:x val="0.16323190987987879"/>
          <c:y val="2.5577557755775766E-2"/>
        </c:manualLayout>
      </c:layout>
      <c:spPr>
        <a:noFill/>
        <a:ln w="25400">
          <a:noFill/>
        </a:ln>
      </c:spPr>
    </c:title>
    <c:view3D>
      <c:rotX val="40"/>
      <c:perspective val="30"/>
    </c:view3D>
    <c:sideWall>
      <c:spPr>
        <a:solidFill>
          <a:srgbClr val="FFFFFF"/>
        </a:solidFill>
        <a:ln w="12700">
          <a:solidFill>
            <a:srgbClr val="FFFFFF"/>
          </a:solidFill>
          <a:prstDash val="solid"/>
        </a:ln>
      </c:spPr>
    </c:sideWall>
    <c:backWall>
      <c:spPr>
        <a:solidFill>
          <a:srgbClr val="FFFFFF"/>
        </a:solidFill>
        <a:ln w="12700">
          <a:solidFill>
            <a:srgbClr val="FF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9.3912217177232526E-2"/>
          <c:y val="0.18976897689769123"/>
          <c:w val="0.6452111807191987"/>
          <c:h val="0.7235973597359735"/>
        </c:manualLayout>
      </c:layout>
      <c:pie3DChart>
        <c:varyColors val="1"/>
        <c:ser>
          <c:idx val="0"/>
          <c:order val="0"/>
          <c:tx>
            <c:strRef>
              <c:f>'60+'!$B$2</c:f>
              <c:strCache>
                <c:ptCount val="1"/>
                <c:pt idx="0">
                  <c:v>2010 Total Population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cat>
            <c:strRef>
              <c:f>'60+'!$A$3:$A$10</c:f>
              <c:strCache>
                <c:ptCount val="8"/>
                <c:pt idx="0">
                  <c:v>Chesapeake  </c:v>
                </c:pt>
                <c:pt idx="1">
                  <c:v>Franklin  </c:v>
                </c:pt>
                <c:pt idx="2">
                  <c:v>Isle of Wight  </c:v>
                </c:pt>
                <c:pt idx="3">
                  <c:v>Norfolk  </c:v>
                </c:pt>
                <c:pt idx="4">
                  <c:v>Portsmouth  </c:v>
                </c:pt>
                <c:pt idx="5">
                  <c:v>Southampton  </c:v>
                </c:pt>
                <c:pt idx="6">
                  <c:v>Suffolk  </c:v>
                </c:pt>
                <c:pt idx="7">
                  <c:v>Virginia Beach  </c:v>
                </c:pt>
              </c:strCache>
            </c:strRef>
          </c:cat>
          <c:val>
            <c:numRef>
              <c:f>'60+'!$B$3:$B$10</c:f>
            </c:numRef>
          </c:val>
        </c:ser>
        <c:ser>
          <c:idx val="1"/>
          <c:order val="1"/>
          <c:tx>
            <c:strRef>
              <c:f>'60+'!$C$2</c:f>
              <c:strCache>
                <c:ptCount val="1"/>
                <c:pt idx="0">
                  <c:v>2010 Estimated 60+ Population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cat>
            <c:strRef>
              <c:f>'60+'!$A$3:$A$10</c:f>
              <c:strCache>
                <c:ptCount val="8"/>
                <c:pt idx="0">
                  <c:v>Chesapeake  </c:v>
                </c:pt>
                <c:pt idx="1">
                  <c:v>Franklin  </c:v>
                </c:pt>
                <c:pt idx="2">
                  <c:v>Isle of Wight  </c:v>
                </c:pt>
                <c:pt idx="3">
                  <c:v>Norfolk  </c:v>
                </c:pt>
                <c:pt idx="4">
                  <c:v>Portsmouth  </c:v>
                </c:pt>
                <c:pt idx="5">
                  <c:v>Southampton  </c:v>
                </c:pt>
                <c:pt idx="6">
                  <c:v>Suffolk  </c:v>
                </c:pt>
                <c:pt idx="7">
                  <c:v>Virginia Beach  </c:v>
                </c:pt>
              </c:strCache>
            </c:strRef>
          </c:cat>
          <c:val>
            <c:numRef>
              <c:f>'60+'!$C$3:$C$10</c:f>
            </c:numRef>
          </c:val>
        </c:ser>
        <c:ser>
          <c:idx val="2"/>
          <c:order val="2"/>
          <c:tx>
            <c:strRef>
              <c:f>'60+'!$D$2</c:f>
              <c:strCache>
                <c:ptCount val="1"/>
                <c:pt idx="0">
                  <c:v>2010 Estimated Percentage of 60+ Population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explosion val="51"/>
          <c:dLbls>
            <c:txPr>
              <a:bodyPr/>
              <a:lstStyle/>
              <a:p>
                <a:pPr>
                  <a:defRPr b="1" baseline="0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'60+'!$A$3:$A$10</c:f>
              <c:strCache>
                <c:ptCount val="8"/>
                <c:pt idx="0">
                  <c:v>Chesapeake  </c:v>
                </c:pt>
                <c:pt idx="1">
                  <c:v>Franklin  </c:v>
                </c:pt>
                <c:pt idx="2">
                  <c:v>Isle of Wight  </c:v>
                </c:pt>
                <c:pt idx="3">
                  <c:v>Norfolk  </c:v>
                </c:pt>
                <c:pt idx="4">
                  <c:v>Portsmouth  </c:v>
                </c:pt>
                <c:pt idx="5">
                  <c:v>Southampton  </c:v>
                </c:pt>
                <c:pt idx="6">
                  <c:v>Suffolk  </c:v>
                </c:pt>
                <c:pt idx="7">
                  <c:v>Virginia Beach  </c:v>
                </c:pt>
              </c:strCache>
            </c:strRef>
          </c:cat>
          <c:val>
            <c:numRef>
              <c:f>'60+'!$D$3:$D$10</c:f>
              <c:numCache>
                <c:formatCode>0%</c:formatCode>
                <c:ptCount val="8"/>
                <c:pt idx="0">
                  <c:v>0.14390506235121067</c:v>
                </c:pt>
                <c:pt idx="1">
                  <c:v>0.27569331158238175</c:v>
                </c:pt>
                <c:pt idx="2">
                  <c:v>0.25333144315282108</c:v>
                </c:pt>
                <c:pt idx="3">
                  <c:v>0.14507646116398892</c:v>
                </c:pt>
                <c:pt idx="4">
                  <c:v>0.19872298110640227</c:v>
                </c:pt>
                <c:pt idx="5">
                  <c:v>0.32590199246096024</c:v>
                </c:pt>
                <c:pt idx="6">
                  <c:v>0.21006088549979404</c:v>
                </c:pt>
                <c:pt idx="7">
                  <c:v>0.13381091560339459</c:v>
                </c:pt>
              </c:numCache>
            </c:numRef>
          </c:val>
        </c:ser>
      </c:pie3DChart>
      <c:spPr>
        <a:scene3d>
          <a:camera prst="orthographicFront"/>
          <a:lightRig rig="threePt" dir="t"/>
        </a:scene3d>
        <a:sp3d>
          <a:bevelB prst="angle"/>
        </a:sp3d>
      </c:spPr>
    </c:plotArea>
    <c:legend>
      <c:legendPos val="r"/>
      <c:layout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35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</c:chart>
  <c:spPr>
    <a:solidFill>
      <a:srgbClr val="FFFFFF">
        <a:alpha val="67000"/>
      </a:srgbClr>
    </a:solidFill>
    <a:ln w="3175">
      <a:solidFill>
        <a:srgbClr val="000000"/>
      </a:solidFill>
      <a:prstDash val="solid"/>
    </a:ln>
  </c:spPr>
  <c:txPr>
    <a:bodyPr/>
    <a:lstStyle/>
    <a:p>
      <a:pPr>
        <a:defRPr sz="14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 smtClean="0"/>
              <a:t>I-Ride</a:t>
            </a:r>
            <a:r>
              <a:rPr lang="en-US" sz="2400" baseline="0" dirty="0" smtClean="0"/>
              <a:t> Rides Per Month</a:t>
            </a:r>
          </a:p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 smtClean="0"/>
              <a:t>Franklin FY2011</a:t>
            </a:r>
            <a:r>
              <a:rPr lang="en-US" dirty="0"/>
              <a:t>
 </a:t>
            </a:r>
          </a:p>
        </c:rich>
      </c:tx>
      <c:layout>
        <c:manualLayout>
          <c:xMode val="edge"/>
          <c:yMode val="edge"/>
          <c:x val="0.31090168947328223"/>
          <c:y val="4.5098529350497893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3.697617091207895E-2"/>
          <c:y val="0.20085153039574777"/>
          <c:w val="0.89236751345266763"/>
          <c:h val="0.64712157461586706"/>
        </c:manualLayout>
      </c:layout>
      <c:lineChart>
        <c:grouping val="standard"/>
        <c:ser>
          <c:idx val="0"/>
          <c:order val="0"/>
          <c:spPr>
            <a:ln w="12700">
              <a:solidFill>
                <a:srgbClr val="008000"/>
              </a:solidFill>
              <a:prstDash val="solid"/>
            </a:ln>
          </c:spPr>
          <c:marker>
            <c:symbol val="diamond"/>
            <c:size val="5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8543689320388406E-3"/>
                  <c:y val="-6.0846560846560899E-2"/>
                </c:manualLayout>
              </c:layout>
              <c:showVal val="1"/>
            </c:dLbl>
            <c:dLbl>
              <c:idx val="1"/>
              <c:layout>
                <c:manualLayout>
                  <c:x val="-1.6181229773462812E-3"/>
                  <c:y val="-6.6137566137566134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5.0264550264550255E-2"/>
                </c:manualLayout>
              </c:layout>
              <c:showVal val="1"/>
            </c:dLbl>
            <c:dLbl>
              <c:idx val="3"/>
              <c:layout>
                <c:manualLayout>
                  <c:x val="3.2362459546925572E-3"/>
                  <c:y val="-6.0846560846560899E-2"/>
                </c:manualLayout>
              </c:layout>
              <c:showVal val="1"/>
            </c:dLbl>
            <c:dLbl>
              <c:idx val="4"/>
              <c:layout>
                <c:manualLayout>
                  <c:x val="-1.6182503886043389E-3"/>
                  <c:y val="-8.7301587301587158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7.142857142857148E-2"/>
                </c:manualLayout>
              </c:layout>
              <c:showVal val="1"/>
            </c:dLbl>
            <c:dLbl>
              <c:idx val="6"/>
              <c:layout>
                <c:manualLayout>
                  <c:x val="-4.8543689320388406E-3"/>
                  <c:y val="-6.3492063492063502E-2"/>
                </c:manualLayout>
              </c:layout>
              <c:showVal val="1"/>
            </c:dLbl>
            <c:dLbl>
              <c:idx val="7"/>
              <c:layout>
                <c:manualLayout>
                  <c:x val="-1.6181229773462812E-3"/>
                  <c:y val="-7.4074074074074028E-2"/>
                </c:manualLayout>
              </c:layout>
              <c:showVal val="1"/>
            </c:dLbl>
            <c:dLbl>
              <c:idx val="8"/>
              <c:layout>
                <c:manualLayout>
                  <c:x val="-8.090614886731403E-3"/>
                  <c:y val="-6.6137566137566134E-2"/>
                </c:manualLayout>
              </c:layout>
              <c:showVal val="1"/>
            </c:dLbl>
            <c:dLbl>
              <c:idx val="9"/>
              <c:layout>
                <c:manualLayout>
                  <c:x val="2.2653721682847922E-2"/>
                  <c:y val="-5.8201058201058115E-2"/>
                </c:manualLayout>
              </c:layout>
              <c:showVal val="1"/>
            </c:dLbl>
            <c:dLbl>
              <c:idx val="11"/>
              <c:layout>
                <c:manualLayout>
                  <c:x val="-1.7799352750809062E-2"/>
                  <c:y val="-3.9682539682539632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Val val="1"/>
          </c:dLbls>
          <c:cat>
            <c:strRef>
              <c:f>'Franklin '!$A$8:$A$19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</c:strCache>
            </c:strRef>
          </c:cat>
          <c:val>
            <c:numRef>
              <c:f>'Franklin '!$B$8:$B$19</c:f>
              <c:numCache>
                <c:formatCode>General</c:formatCode>
                <c:ptCount val="12"/>
                <c:pt idx="0">
                  <c:v>392</c:v>
                </c:pt>
                <c:pt idx="1">
                  <c:v>363</c:v>
                </c:pt>
                <c:pt idx="2">
                  <c:v>383</c:v>
                </c:pt>
                <c:pt idx="3">
                  <c:v>372</c:v>
                </c:pt>
                <c:pt idx="4">
                  <c:v>340</c:v>
                </c:pt>
                <c:pt idx="5">
                  <c:v>435</c:v>
                </c:pt>
                <c:pt idx="6">
                  <c:v>388</c:v>
                </c:pt>
                <c:pt idx="7">
                  <c:v>432</c:v>
                </c:pt>
                <c:pt idx="8">
                  <c:v>464</c:v>
                </c:pt>
                <c:pt idx="9">
                  <c:v>373</c:v>
                </c:pt>
                <c:pt idx="10">
                  <c:v>722</c:v>
                </c:pt>
                <c:pt idx="11">
                  <c:v>497</c:v>
                </c:pt>
              </c:numCache>
            </c:numRef>
          </c:val>
        </c:ser>
        <c:marker val="1"/>
        <c:axId val="68396544"/>
        <c:axId val="68398080"/>
      </c:lineChart>
      <c:catAx>
        <c:axId val="68396544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8398080"/>
        <c:crosses val="autoZero"/>
        <c:auto val="1"/>
        <c:lblAlgn val="ctr"/>
        <c:lblOffset val="100"/>
        <c:tickLblSkip val="1"/>
        <c:tickMarkSkip val="1"/>
      </c:catAx>
      <c:valAx>
        <c:axId val="68398080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8396544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chemeClr val="accent4">
        <a:lumMod val="20000"/>
        <a:lumOff val="80000"/>
      </a:schemeClr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69D1F8-5739-4E24-A19B-A0233CE5E62F}" type="doc">
      <dgm:prSet loTypeId="urn:microsoft.com/office/officeart/2005/8/layout/cycle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86C3A0-AF0B-4669-B044-2374D8EDF8DB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Collaboration </a:t>
          </a:r>
          <a:r>
            <a:rPr lang="en-US" dirty="0"/>
            <a:t>that creates  regional capacity</a:t>
          </a:r>
        </a:p>
      </dgm:t>
    </dgm:pt>
    <dgm:pt modelId="{8820570E-3D46-46D3-BF03-1BC194F83087}" type="parTrans" cxnId="{1CBFE964-C480-4410-9324-DCC22D673783}">
      <dgm:prSet/>
      <dgm:spPr/>
      <dgm:t>
        <a:bodyPr/>
        <a:lstStyle/>
        <a:p>
          <a:endParaRPr lang="en-US"/>
        </a:p>
      </dgm:t>
    </dgm:pt>
    <dgm:pt modelId="{9B66CA68-398E-476D-9284-35966A5098D0}" type="sibTrans" cxnId="{1CBFE964-C480-4410-9324-DCC22D673783}">
      <dgm:prSet/>
      <dgm:spPr/>
      <dgm:t>
        <a:bodyPr/>
        <a:lstStyle/>
        <a:p>
          <a:endParaRPr lang="en-US"/>
        </a:p>
      </dgm:t>
    </dgm:pt>
    <dgm:pt modelId="{5D241ACB-2CD4-4298-A005-71F7DFE6E119}">
      <dgm:prSet phldrT="[Text]" custT="1"/>
      <dgm:spPr/>
      <dgm:t>
        <a:bodyPr/>
        <a:lstStyle/>
        <a:p>
          <a:r>
            <a:rPr lang="en-US" sz="1800" dirty="0"/>
            <a:t>Aging &amp; Disability Resource Centers</a:t>
          </a:r>
        </a:p>
      </dgm:t>
    </dgm:pt>
    <dgm:pt modelId="{93898BBF-745B-4ACD-B179-06D3B8FE8248}" type="parTrans" cxnId="{4780B2D3-1EFC-4C87-88F4-6C0AAB4AC3C6}">
      <dgm:prSet/>
      <dgm:spPr/>
      <dgm:t>
        <a:bodyPr/>
        <a:lstStyle/>
        <a:p>
          <a:endParaRPr lang="en-US"/>
        </a:p>
      </dgm:t>
    </dgm:pt>
    <dgm:pt modelId="{C23982FE-E0E0-4326-8D18-29C7E26C3425}" type="sibTrans" cxnId="{4780B2D3-1EFC-4C87-88F4-6C0AAB4AC3C6}">
      <dgm:prSet/>
      <dgm:spPr/>
      <dgm:t>
        <a:bodyPr/>
        <a:lstStyle/>
        <a:p>
          <a:endParaRPr lang="en-US"/>
        </a:p>
      </dgm:t>
    </dgm:pt>
    <dgm:pt modelId="{667E896B-E198-47BF-B14E-4CEC9D8CF1D0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Redirect revenues to  evidence based programs</a:t>
          </a:r>
        </a:p>
      </dgm:t>
    </dgm:pt>
    <dgm:pt modelId="{DDE556BE-8018-4132-A679-ED175F98329F}" type="parTrans" cxnId="{6BC26956-D426-46C4-A8FE-BC1CCFBEBCF0}">
      <dgm:prSet/>
      <dgm:spPr/>
      <dgm:t>
        <a:bodyPr/>
        <a:lstStyle/>
        <a:p>
          <a:endParaRPr lang="en-US"/>
        </a:p>
      </dgm:t>
    </dgm:pt>
    <dgm:pt modelId="{FC753BEC-133B-4F9C-92B5-94810DBFEFEF}" type="sibTrans" cxnId="{6BC26956-D426-46C4-A8FE-BC1CCFBEBCF0}">
      <dgm:prSet/>
      <dgm:spPr/>
      <dgm:t>
        <a:bodyPr/>
        <a:lstStyle/>
        <a:p>
          <a:endParaRPr lang="en-US"/>
        </a:p>
      </dgm:t>
    </dgm:pt>
    <dgm:pt modelId="{3F172F9A-F33C-432B-9E1B-43A3F99CE358}">
      <dgm:prSet phldrT="[Text]" custT="1"/>
      <dgm:spPr/>
      <dgm:t>
        <a:bodyPr/>
        <a:lstStyle/>
        <a:p>
          <a:r>
            <a:rPr lang="en-US" sz="1800" dirty="0"/>
            <a:t> Evidence Based Wellness &amp; Long Term Care Services</a:t>
          </a:r>
        </a:p>
      </dgm:t>
    </dgm:pt>
    <dgm:pt modelId="{4FAA0438-66EF-4A0D-AE59-078D5479EF4B}" type="parTrans" cxnId="{85F67869-A81D-4428-B108-6B60FF7C70AF}">
      <dgm:prSet/>
      <dgm:spPr/>
      <dgm:t>
        <a:bodyPr/>
        <a:lstStyle/>
        <a:p>
          <a:endParaRPr lang="en-US"/>
        </a:p>
      </dgm:t>
    </dgm:pt>
    <dgm:pt modelId="{340CFF39-CCFF-4CAC-87AB-D38E11974002}" type="sibTrans" cxnId="{85F67869-A81D-4428-B108-6B60FF7C70AF}">
      <dgm:prSet/>
      <dgm:spPr/>
      <dgm:t>
        <a:bodyPr/>
        <a:lstStyle/>
        <a:p>
          <a:endParaRPr lang="en-US"/>
        </a:p>
      </dgm:t>
    </dgm:pt>
    <dgm:pt modelId="{F0075543-A49E-4C5D-984A-50A3B23D5602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Increased need to grow HCBC capacity</a:t>
          </a:r>
        </a:p>
      </dgm:t>
    </dgm:pt>
    <dgm:pt modelId="{DA4D0BA6-23E7-43BD-A1BF-28A8522FEE95}" type="parTrans" cxnId="{695C6169-B1AD-4C75-99CD-47F6BAC0665B}">
      <dgm:prSet/>
      <dgm:spPr/>
      <dgm:t>
        <a:bodyPr/>
        <a:lstStyle/>
        <a:p>
          <a:endParaRPr lang="en-US"/>
        </a:p>
      </dgm:t>
    </dgm:pt>
    <dgm:pt modelId="{753620C9-C47E-466E-8260-B921CB6B560B}" type="sibTrans" cxnId="{695C6169-B1AD-4C75-99CD-47F6BAC0665B}">
      <dgm:prSet/>
      <dgm:spPr/>
      <dgm:t>
        <a:bodyPr/>
        <a:lstStyle/>
        <a:p>
          <a:endParaRPr lang="en-US"/>
        </a:p>
      </dgm:t>
    </dgm:pt>
    <dgm:pt modelId="{7427A4A2-D572-4909-8415-74C8D3B4B99D}">
      <dgm:prSet phldrT="[Text]" custT="1"/>
      <dgm:spPr/>
      <dgm:t>
        <a:bodyPr/>
        <a:lstStyle/>
        <a:p>
          <a:r>
            <a:rPr lang="en-US" sz="1800" dirty="0" smtClean="0"/>
            <a:t>Rebalancing </a:t>
          </a:r>
          <a:r>
            <a:rPr lang="en-US" sz="1800" dirty="0"/>
            <a:t>Long Term Care</a:t>
          </a:r>
        </a:p>
      </dgm:t>
    </dgm:pt>
    <dgm:pt modelId="{646BCDC8-C6E7-4979-A971-2B11B81C11FB}" type="parTrans" cxnId="{05851E27-A3FC-4680-9821-E904AC184952}">
      <dgm:prSet/>
      <dgm:spPr/>
      <dgm:t>
        <a:bodyPr/>
        <a:lstStyle/>
        <a:p>
          <a:endParaRPr lang="en-US"/>
        </a:p>
      </dgm:t>
    </dgm:pt>
    <dgm:pt modelId="{8E9EA564-2768-4673-913C-623ED9D33610}" type="sibTrans" cxnId="{05851E27-A3FC-4680-9821-E904AC184952}">
      <dgm:prSet/>
      <dgm:spPr/>
      <dgm:t>
        <a:bodyPr/>
        <a:lstStyle/>
        <a:p>
          <a:endParaRPr lang="en-US"/>
        </a:p>
      </dgm:t>
    </dgm:pt>
    <dgm:pt modelId="{B9FA759D-83DA-4667-BA61-E61D8D1664E6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Tangible outcomes that </a:t>
          </a:r>
          <a:r>
            <a:rPr lang="en-US" dirty="0" smtClean="0"/>
            <a:t>demonstrate </a:t>
          </a:r>
          <a:r>
            <a:rPr lang="en-US" dirty="0"/>
            <a:t>value</a:t>
          </a:r>
        </a:p>
      </dgm:t>
    </dgm:pt>
    <dgm:pt modelId="{DB232CB2-60D6-474B-9D2E-A66660789B7E}" type="parTrans" cxnId="{B5D73D4C-E80A-40F1-9001-F7910C13B680}">
      <dgm:prSet/>
      <dgm:spPr/>
      <dgm:t>
        <a:bodyPr/>
        <a:lstStyle/>
        <a:p>
          <a:endParaRPr lang="en-US"/>
        </a:p>
      </dgm:t>
    </dgm:pt>
    <dgm:pt modelId="{29F88E4A-A73F-4CFA-8ADD-543B7D239DD9}" type="sibTrans" cxnId="{B5D73D4C-E80A-40F1-9001-F7910C13B680}">
      <dgm:prSet/>
      <dgm:spPr/>
      <dgm:t>
        <a:bodyPr/>
        <a:lstStyle/>
        <a:p>
          <a:endParaRPr lang="en-US"/>
        </a:p>
      </dgm:t>
    </dgm:pt>
    <dgm:pt modelId="{8A60C176-7259-4166-95B3-2AA982222979}">
      <dgm:prSet phldrT="[Text]" custT="1"/>
      <dgm:spPr/>
      <dgm:t>
        <a:bodyPr/>
        <a:lstStyle/>
        <a:p>
          <a:r>
            <a:rPr lang="en-US" sz="1800" dirty="0"/>
            <a:t> </a:t>
          </a:r>
          <a:r>
            <a:rPr lang="en-US" sz="1800" dirty="0" smtClean="0"/>
            <a:t>Livable </a:t>
          </a:r>
          <a:r>
            <a:rPr lang="en-US" sz="1800" dirty="0"/>
            <a:t>Communities</a:t>
          </a:r>
        </a:p>
      </dgm:t>
    </dgm:pt>
    <dgm:pt modelId="{69823F1E-012C-408A-9C67-D67CA81C0AA1}" type="parTrans" cxnId="{72C7B6CA-714B-4D3C-B5CB-90AA3E55A536}">
      <dgm:prSet/>
      <dgm:spPr/>
      <dgm:t>
        <a:bodyPr/>
        <a:lstStyle/>
        <a:p>
          <a:endParaRPr lang="en-US"/>
        </a:p>
      </dgm:t>
    </dgm:pt>
    <dgm:pt modelId="{AE3DF0BC-65E7-4546-AB92-12CE3582BBDB}" type="sibTrans" cxnId="{72C7B6CA-714B-4D3C-B5CB-90AA3E55A536}">
      <dgm:prSet/>
      <dgm:spPr/>
      <dgm:t>
        <a:bodyPr/>
        <a:lstStyle/>
        <a:p>
          <a:endParaRPr lang="en-US"/>
        </a:p>
      </dgm:t>
    </dgm:pt>
    <dgm:pt modelId="{CD7D3BF5-1B5F-4189-A544-180E90534553}" type="pres">
      <dgm:prSet presAssocID="{7F69D1F8-5739-4E24-A19B-A0233CE5E62F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9E3D50-7191-4DF7-B037-FD4F9C15B356}" type="pres">
      <dgm:prSet presAssocID="{7F69D1F8-5739-4E24-A19B-A0233CE5E62F}" presName="children" presStyleCnt="0"/>
      <dgm:spPr/>
    </dgm:pt>
    <dgm:pt modelId="{C576FE86-BBC2-4423-82CD-AEED2A685EF7}" type="pres">
      <dgm:prSet presAssocID="{7F69D1F8-5739-4E24-A19B-A0233CE5E62F}" presName="child1group" presStyleCnt="0"/>
      <dgm:spPr/>
    </dgm:pt>
    <dgm:pt modelId="{8D065CB4-CE67-4FD9-B85F-6CE3A029A0BE}" type="pres">
      <dgm:prSet presAssocID="{7F69D1F8-5739-4E24-A19B-A0233CE5E62F}" presName="child1" presStyleLbl="bgAcc1" presStyleIdx="0" presStyleCnt="4" custScaleX="114511" custScaleY="107788"/>
      <dgm:spPr/>
      <dgm:t>
        <a:bodyPr/>
        <a:lstStyle/>
        <a:p>
          <a:endParaRPr lang="en-US"/>
        </a:p>
      </dgm:t>
    </dgm:pt>
    <dgm:pt modelId="{2D5BC237-FEE4-47CC-98B1-9A14AF449A61}" type="pres">
      <dgm:prSet presAssocID="{7F69D1F8-5739-4E24-A19B-A0233CE5E62F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986A7-3D24-440B-BF23-DC84528DFE54}" type="pres">
      <dgm:prSet presAssocID="{7F69D1F8-5739-4E24-A19B-A0233CE5E62F}" presName="child2group" presStyleCnt="0"/>
      <dgm:spPr/>
    </dgm:pt>
    <dgm:pt modelId="{13538534-78BF-4C40-9690-553F91B2D420}" type="pres">
      <dgm:prSet presAssocID="{7F69D1F8-5739-4E24-A19B-A0233CE5E62F}" presName="child2" presStyleLbl="bgAcc1" presStyleIdx="1" presStyleCnt="4" custScaleX="95860" custScaleY="123006" custLinFactNeighborX="14734" custLinFactNeighborY="5261"/>
      <dgm:spPr/>
      <dgm:t>
        <a:bodyPr/>
        <a:lstStyle/>
        <a:p>
          <a:endParaRPr lang="en-US"/>
        </a:p>
      </dgm:t>
    </dgm:pt>
    <dgm:pt modelId="{6BB9DB86-36A1-4F19-9E80-DCC039C09417}" type="pres">
      <dgm:prSet presAssocID="{7F69D1F8-5739-4E24-A19B-A0233CE5E62F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25514-FBEE-488B-9944-C5070DB2B9B5}" type="pres">
      <dgm:prSet presAssocID="{7F69D1F8-5739-4E24-A19B-A0233CE5E62F}" presName="child3group" presStyleCnt="0"/>
      <dgm:spPr/>
    </dgm:pt>
    <dgm:pt modelId="{34A00267-D721-49C6-89D5-D0D9A01B3BC5}" type="pres">
      <dgm:prSet presAssocID="{7F69D1F8-5739-4E24-A19B-A0233CE5E62F}" presName="child3" presStyleLbl="bgAcc1" presStyleIdx="2" presStyleCnt="4" custScaleX="115184" custScaleY="90139" custLinFactNeighborX="12446" custLinFactNeighborY="1476"/>
      <dgm:spPr/>
      <dgm:t>
        <a:bodyPr/>
        <a:lstStyle/>
        <a:p>
          <a:endParaRPr lang="en-US"/>
        </a:p>
      </dgm:t>
    </dgm:pt>
    <dgm:pt modelId="{636C0DDD-E4F4-447C-A7A3-DE2BBDA621F3}" type="pres">
      <dgm:prSet presAssocID="{7F69D1F8-5739-4E24-A19B-A0233CE5E62F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42E647-D78A-4CC7-93B2-59A939D276A3}" type="pres">
      <dgm:prSet presAssocID="{7F69D1F8-5739-4E24-A19B-A0233CE5E62F}" presName="child4group" presStyleCnt="0"/>
      <dgm:spPr/>
    </dgm:pt>
    <dgm:pt modelId="{1FF5AFB8-E3AE-4F71-B0B4-DDE971F379D5}" type="pres">
      <dgm:prSet presAssocID="{7F69D1F8-5739-4E24-A19B-A0233CE5E62F}" presName="child4" presStyleLbl="bgAcc1" presStyleIdx="3" presStyleCnt="4" custScaleX="120662" custScaleY="112572"/>
      <dgm:spPr/>
      <dgm:t>
        <a:bodyPr/>
        <a:lstStyle/>
        <a:p>
          <a:endParaRPr lang="en-US"/>
        </a:p>
      </dgm:t>
    </dgm:pt>
    <dgm:pt modelId="{04DC753F-2C3C-472E-B589-A58493651038}" type="pres">
      <dgm:prSet presAssocID="{7F69D1F8-5739-4E24-A19B-A0233CE5E62F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8197C-38C5-4378-9CAB-C8903E0ED74E}" type="pres">
      <dgm:prSet presAssocID="{7F69D1F8-5739-4E24-A19B-A0233CE5E62F}" presName="childPlaceholder" presStyleCnt="0"/>
      <dgm:spPr/>
    </dgm:pt>
    <dgm:pt modelId="{1B13C706-B3F8-419A-BEDD-072D9B40A65D}" type="pres">
      <dgm:prSet presAssocID="{7F69D1F8-5739-4E24-A19B-A0233CE5E62F}" presName="circle" presStyleCnt="0"/>
      <dgm:spPr/>
    </dgm:pt>
    <dgm:pt modelId="{F891E593-AE9E-4D67-AA81-1B3788FB5483}" type="pres">
      <dgm:prSet presAssocID="{7F69D1F8-5739-4E24-A19B-A0233CE5E62F}" presName="quadrant1" presStyleLbl="node1" presStyleIdx="0" presStyleCnt="4" custAng="0" custScaleX="93419" custScaleY="98087" custLinFactNeighborX="-204" custLinFactNeighborY="-25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A71F58-399B-497C-9C8C-4FAC7D22F8F4}" type="pres">
      <dgm:prSet presAssocID="{7F69D1F8-5739-4E24-A19B-A0233CE5E62F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B86EC2-5BDA-4FC9-B800-C9B79B1337FE}" type="pres">
      <dgm:prSet presAssocID="{7F69D1F8-5739-4E24-A19B-A0233CE5E62F}" presName="quadrant3" presStyleLbl="node1" presStyleIdx="2" presStyleCnt="4" custLinFactNeighborX="1579" custLinFactNeighborY="-113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1FB593-EEA2-47FE-9DA0-428D64D4DD32}" type="pres">
      <dgm:prSet presAssocID="{7F69D1F8-5739-4E24-A19B-A0233CE5E62F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0C13D6-23E3-448A-9AA6-FD2AD863081E}" type="pres">
      <dgm:prSet presAssocID="{7F69D1F8-5739-4E24-A19B-A0233CE5E62F}" presName="quadrantPlaceholder" presStyleCnt="0"/>
      <dgm:spPr/>
    </dgm:pt>
    <dgm:pt modelId="{A1EB54EA-E365-4809-A8A2-AD5A278D33BA}" type="pres">
      <dgm:prSet presAssocID="{7F69D1F8-5739-4E24-A19B-A0233CE5E62F}" presName="center1" presStyleLbl="fgShp" presStyleIdx="0" presStyleCnt="2"/>
      <dgm:spPr/>
    </dgm:pt>
    <dgm:pt modelId="{1277C869-6EE6-4C04-B0F7-7659C860811B}" type="pres">
      <dgm:prSet presAssocID="{7F69D1F8-5739-4E24-A19B-A0233CE5E62F}" presName="center2" presStyleLbl="fgShp" presStyleIdx="1" presStyleCnt="2"/>
      <dgm:spPr/>
    </dgm:pt>
  </dgm:ptLst>
  <dgm:cxnLst>
    <dgm:cxn modelId="{8218BCCA-4D5B-40BB-AFED-8927EAF98666}" type="presOf" srcId="{3F172F9A-F33C-432B-9E1B-43A3F99CE358}" destId="{13538534-78BF-4C40-9690-553F91B2D420}" srcOrd="0" destOrd="0" presId="urn:microsoft.com/office/officeart/2005/8/layout/cycle4"/>
    <dgm:cxn modelId="{1CBFE964-C480-4410-9324-DCC22D673783}" srcId="{7F69D1F8-5739-4E24-A19B-A0233CE5E62F}" destId="{0B86C3A0-AF0B-4669-B044-2374D8EDF8DB}" srcOrd="0" destOrd="0" parTransId="{8820570E-3D46-46D3-BF03-1BC194F83087}" sibTransId="{9B66CA68-398E-476D-9284-35966A5098D0}"/>
    <dgm:cxn modelId="{5D406F1A-6FA6-414D-B1FD-BB6EB087B278}" type="presOf" srcId="{B9FA759D-83DA-4667-BA61-E61D8D1664E6}" destId="{A51FB593-EEA2-47FE-9DA0-428D64D4DD32}" srcOrd="0" destOrd="0" presId="urn:microsoft.com/office/officeart/2005/8/layout/cycle4"/>
    <dgm:cxn modelId="{20166443-94F8-4D30-BC38-415C984149BA}" type="presOf" srcId="{667E896B-E198-47BF-B14E-4CEC9D8CF1D0}" destId="{CBA71F58-399B-497C-9C8C-4FAC7D22F8F4}" srcOrd="0" destOrd="0" presId="urn:microsoft.com/office/officeart/2005/8/layout/cycle4"/>
    <dgm:cxn modelId="{72C7B6CA-714B-4D3C-B5CB-90AA3E55A536}" srcId="{B9FA759D-83DA-4667-BA61-E61D8D1664E6}" destId="{8A60C176-7259-4166-95B3-2AA982222979}" srcOrd="0" destOrd="0" parTransId="{69823F1E-012C-408A-9C67-D67CA81C0AA1}" sibTransId="{AE3DF0BC-65E7-4546-AB92-12CE3582BBDB}"/>
    <dgm:cxn modelId="{3EED9ADF-6D13-4DEF-8651-9B42134A7545}" type="presOf" srcId="{3F172F9A-F33C-432B-9E1B-43A3F99CE358}" destId="{6BB9DB86-36A1-4F19-9E80-DCC039C09417}" srcOrd="1" destOrd="0" presId="urn:microsoft.com/office/officeart/2005/8/layout/cycle4"/>
    <dgm:cxn modelId="{7207AF08-F2ED-4882-BB2C-C3F25A1D7A0D}" type="presOf" srcId="{8A60C176-7259-4166-95B3-2AA982222979}" destId="{04DC753F-2C3C-472E-B589-A58493651038}" srcOrd="1" destOrd="0" presId="urn:microsoft.com/office/officeart/2005/8/layout/cycle4"/>
    <dgm:cxn modelId="{4780B2D3-1EFC-4C87-88F4-6C0AAB4AC3C6}" srcId="{0B86C3A0-AF0B-4669-B044-2374D8EDF8DB}" destId="{5D241ACB-2CD4-4298-A005-71F7DFE6E119}" srcOrd="0" destOrd="0" parTransId="{93898BBF-745B-4ACD-B179-06D3B8FE8248}" sibTransId="{C23982FE-E0E0-4326-8D18-29C7E26C3425}"/>
    <dgm:cxn modelId="{F3F0A318-4C44-46A2-BE47-B963F2CD52F6}" type="presOf" srcId="{8A60C176-7259-4166-95B3-2AA982222979}" destId="{1FF5AFB8-E3AE-4F71-B0B4-DDE971F379D5}" srcOrd="0" destOrd="0" presId="urn:microsoft.com/office/officeart/2005/8/layout/cycle4"/>
    <dgm:cxn modelId="{F7A9424D-B73B-4428-A22C-1F31D3CD6A5E}" type="presOf" srcId="{F0075543-A49E-4C5D-984A-50A3B23D5602}" destId="{74B86EC2-5BDA-4FC9-B800-C9B79B1337FE}" srcOrd="0" destOrd="0" presId="urn:microsoft.com/office/officeart/2005/8/layout/cycle4"/>
    <dgm:cxn modelId="{952E565D-5A19-490D-AD78-D40E95E5DA7F}" type="presOf" srcId="{0B86C3A0-AF0B-4669-B044-2374D8EDF8DB}" destId="{F891E593-AE9E-4D67-AA81-1B3788FB5483}" srcOrd="0" destOrd="0" presId="urn:microsoft.com/office/officeart/2005/8/layout/cycle4"/>
    <dgm:cxn modelId="{695C6169-B1AD-4C75-99CD-47F6BAC0665B}" srcId="{7F69D1F8-5739-4E24-A19B-A0233CE5E62F}" destId="{F0075543-A49E-4C5D-984A-50A3B23D5602}" srcOrd="2" destOrd="0" parTransId="{DA4D0BA6-23E7-43BD-A1BF-28A8522FEE95}" sibTransId="{753620C9-C47E-466E-8260-B921CB6B560B}"/>
    <dgm:cxn modelId="{05851E27-A3FC-4680-9821-E904AC184952}" srcId="{F0075543-A49E-4C5D-984A-50A3B23D5602}" destId="{7427A4A2-D572-4909-8415-74C8D3B4B99D}" srcOrd="0" destOrd="0" parTransId="{646BCDC8-C6E7-4979-A971-2B11B81C11FB}" sibTransId="{8E9EA564-2768-4673-913C-623ED9D33610}"/>
    <dgm:cxn modelId="{6BC26956-D426-46C4-A8FE-BC1CCFBEBCF0}" srcId="{7F69D1F8-5739-4E24-A19B-A0233CE5E62F}" destId="{667E896B-E198-47BF-B14E-4CEC9D8CF1D0}" srcOrd="1" destOrd="0" parTransId="{DDE556BE-8018-4132-A679-ED175F98329F}" sibTransId="{FC753BEC-133B-4F9C-92B5-94810DBFEFEF}"/>
    <dgm:cxn modelId="{12979AEF-3B12-42A1-8112-93FC7FCA838B}" type="presOf" srcId="{5D241ACB-2CD4-4298-A005-71F7DFE6E119}" destId="{2D5BC237-FEE4-47CC-98B1-9A14AF449A61}" srcOrd="1" destOrd="0" presId="urn:microsoft.com/office/officeart/2005/8/layout/cycle4"/>
    <dgm:cxn modelId="{85F67869-A81D-4428-B108-6B60FF7C70AF}" srcId="{667E896B-E198-47BF-B14E-4CEC9D8CF1D0}" destId="{3F172F9A-F33C-432B-9E1B-43A3F99CE358}" srcOrd="0" destOrd="0" parTransId="{4FAA0438-66EF-4A0D-AE59-078D5479EF4B}" sibTransId="{340CFF39-CCFF-4CAC-87AB-D38E11974002}"/>
    <dgm:cxn modelId="{E45FAD4D-AE03-4374-93DA-4A29CE25D504}" type="presOf" srcId="{5D241ACB-2CD4-4298-A005-71F7DFE6E119}" destId="{8D065CB4-CE67-4FD9-B85F-6CE3A029A0BE}" srcOrd="0" destOrd="0" presId="urn:microsoft.com/office/officeart/2005/8/layout/cycle4"/>
    <dgm:cxn modelId="{B5D73D4C-E80A-40F1-9001-F7910C13B680}" srcId="{7F69D1F8-5739-4E24-A19B-A0233CE5E62F}" destId="{B9FA759D-83DA-4667-BA61-E61D8D1664E6}" srcOrd="3" destOrd="0" parTransId="{DB232CB2-60D6-474B-9D2E-A66660789B7E}" sibTransId="{29F88E4A-A73F-4CFA-8ADD-543B7D239DD9}"/>
    <dgm:cxn modelId="{841E0338-4E45-4066-B5AF-52942B67D956}" type="presOf" srcId="{7F69D1F8-5739-4E24-A19B-A0233CE5E62F}" destId="{CD7D3BF5-1B5F-4189-A544-180E90534553}" srcOrd="0" destOrd="0" presId="urn:microsoft.com/office/officeart/2005/8/layout/cycle4"/>
    <dgm:cxn modelId="{CA67F6EC-A27B-4451-AD42-031D1F77E12D}" type="presOf" srcId="{7427A4A2-D572-4909-8415-74C8D3B4B99D}" destId="{34A00267-D721-49C6-89D5-D0D9A01B3BC5}" srcOrd="0" destOrd="0" presId="urn:microsoft.com/office/officeart/2005/8/layout/cycle4"/>
    <dgm:cxn modelId="{DD498E7B-5E3C-40B4-95AE-CDF5FCD2E512}" type="presOf" srcId="{7427A4A2-D572-4909-8415-74C8D3B4B99D}" destId="{636C0DDD-E4F4-447C-A7A3-DE2BBDA621F3}" srcOrd="1" destOrd="0" presId="urn:microsoft.com/office/officeart/2005/8/layout/cycle4"/>
    <dgm:cxn modelId="{1A14032A-B827-4913-AAE3-6DA06538D538}" type="presParOf" srcId="{CD7D3BF5-1B5F-4189-A544-180E90534553}" destId="{9C9E3D50-7191-4DF7-B037-FD4F9C15B356}" srcOrd="0" destOrd="0" presId="urn:microsoft.com/office/officeart/2005/8/layout/cycle4"/>
    <dgm:cxn modelId="{7BE862D6-70CD-44F2-B814-6CA05CA5EF90}" type="presParOf" srcId="{9C9E3D50-7191-4DF7-B037-FD4F9C15B356}" destId="{C576FE86-BBC2-4423-82CD-AEED2A685EF7}" srcOrd="0" destOrd="0" presId="urn:microsoft.com/office/officeart/2005/8/layout/cycle4"/>
    <dgm:cxn modelId="{449F89AE-2C60-46F9-BB85-81E3713339AB}" type="presParOf" srcId="{C576FE86-BBC2-4423-82CD-AEED2A685EF7}" destId="{8D065CB4-CE67-4FD9-B85F-6CE3A029A0BE}" srcOrd="0" destOrd="0" presId="urn:microsoft.com/office/officeart/2005/8/layout/cycle4"/>
    <dgm:cxn modelId="{174624E9-DA2F-4A38-9605-5081E0B2631C}" type="presParOf" srcId="{C576FE86-BBC2-4423-82CD-AEED2A685EF7}" destId="{2D5BC237-FEE4-47CC-98B1-9A14AF449A61}" srcOrd="1" destOrd="0" presId="urn:microsoft.com/office/officeart/2005/8/layout/cycle4"/>
    <dgm:cxn modelId="{EAECF4F0-2316-4D8A-A498-C2522ABF4BB0}" type="presParOf" srcId="{9C9E3D50-7191-4DF7-B037-FD4F9C15B356}" destId="{CDB986A7-3D24-440B-BF23-DC84528DFE54}" srcOrd="1" destOrd="0" presId="urn:microsoft.com/office/officeart/2005/8/layout/cycle4"/>
    <dgm:cxn modelId="{878DB629-6E8F-4A7D-8E42-CF083886E325}" type="presParOf" srcId="{CDB986A7-3D24-440B-BF23-DC84528DFE54}" destId="{13538534-78BF-4C40-9690-553F91B2D420}" srcOrd="0" destOrd="0" presId="urn:microsoft.com/office/officeart/2005/8/layout/cycle4"/>
    <dgm:cxn modelId="{6C3DB3F1-0F27-4A99-8FDB-2626C93A0014}" type="presParOf" srcId="{CDB986A7-3D24-440B-BF23-DC84528DFE54}" destId="{6BB9DB86-36A1-4F19-9E80-DCC039C09417}" srcOrd="1" destOrd="0" presId="urn:microsoft.com/office/officeart/2005/8/layout/cycle4"/>
    <dgm:cxn modelId="{C24AFF91-6CA3-492D-8523-2FC5EF7D38C9}" type="presParOf" srcId="{9C9E3D50-7191-4DF7-B037-FD4F9C15B356}" destId="{D8625514-FBEE-488B-9944-C5070DB2B9B5}" srcOrd="2" destOrd="0" presId="urn:microsoft.com/office/officeart/2005/8/layout/cycle4"/>
    <dgm:cxn modelId="{B9B0F642-D264-4463-AF8C-61871EA56CEA}" type="presParOf" srcId="{D8625514-FBEE-488B-9944-C5070DB2B9B5}" destId="{34A00267-D721-49C6-89D5-D0D9A01B3BC5}" srcOrd="0" destOrd="0" presId="urn:microsoft.com/office/officeart/2005/8/layout/cycle4"/>
    <dgm:cxn modelId="{7B4661DB-AD69-4958-9164-3BADD002C18F}" type="presParOf" srcId="{D8625514-FBEE-488B-9944-C5070DB2B9B5}" destId="{636C0DDD-E4F4-447C-A7A3-DE2BBDA621F3}" srcOrd="1" destOrd="0" presId="urn:microsoft.com/office/officeart/2005/8/layout/cycle4"/>
    <dgm:cxn modelId="{382D1E29-77F0-48F9-A310-5959BB47AD73}" type="presParOf" srcId="{9C9E3D50-7191-4DF7-B037-FD4F9C15B356}" destId="{D542E647-D78A-4CC7-93B2-59A939D276A3}" srcOrd="3" destOrd="0" presId="urn:microsoft.com/office/officeart/2005/8/layout/cycle4"/>
    <dgm:cxn modelId="{630B9EFD-0BE2-474C-ACD1-444D58784738}" type="presParOf" srcId="{D542E647-D78A-4CC7-93B2-59A939D276A3}" destId="{1FF5AFB8-E3AE-4F71-B0B4-DDE971F379D5}" srcOrd="0" destOrd="0" presId="urn:microsoft.com/office/officeart/2005/8/layout/cycle4"/>
    <dgm:cxn modelId="{B8FF6FAD-A68B-4267-9F8B-F4D8B2625710}" type="presParOf" srcId="{D542E647-D78A-4CC7-93B2-59A939D276A3}" destId="{04DC753F-2C3C-472E-B589-A58493651038}" srcOrd="1" destOrd="0" presId="urn:microsoft.com/office/officeart/2005/8/layout/cycle4"/>
    <dgm:cxn modelId="{A3C0974D-9ECB-4E00-B6C1-2EECAA1607C0}" type="presParOf" srcId="{9C9E3D50-7191-4DF7-B037-FD4F9C15B356}" destId="{5F78197C-38C5-4378-9CAB-C8903E0ED74E}" srcOrd="4" destOrd="0" presId="urn:microsoft.com/office/officeart/2005/8/layout/cycle4"/>
    <dgm:cxn modelId="{3FB61F94-377E-4A92-8874-F985743D8802}" type="presParOf" srcId="{CD7D3BF5-1B5F-4189-A544-180E90534553}" destId="{1B13C706-B3F8-419A-BEDD-072D9B40A65D}" srcOrd="1" destOrd="0" presId="urn:microsoft.com/office/officeart/2005/8/layout/cycle4"/>
    <dgm:cxn modelId="{C0EB8716-3278-4E65-BC3A-1012C20C2DBC}" type="presParOf" srcId="{1B13C706-B3F8-419A-BEDD-072D9B40A65D}" destId="{F891E593-AE9E-4D67-AA81-1B3788FB5483}" srcOrd="0" destOrd="0" presId="urn:microsoft.com/office/officeart/2005/8/layout/cycle4"/>
    <dgm:cxn modelId="{F9B71D95-23C4-4D5A-8227-53DE3A534B9D}" type="presParOf" srcId="{1B13C706-B3F8-419A-BEDD-072D9B40A65D}" destId="{CBA71F58-399B-497C-9C8C-4FAC7D22F8F4}" srcOrd="1" destOrd="0" presId="urn:microsoft.com/office/officeart/2005/8/layout/cycle4"/>
    <dgm:cxn modelId="{71EE09C3-7BD7-4063-AD0B-E5DDC88E8807}" type="presParOf" srcId="{1B13C706-B3F8-419A-BEDD-072D9B40A65D}" destId="{74B86EC2-5BDA-4FC9-B800-C9B79B1337FE}" srcOrd="2" destOrd="0" presId="urn:microsoft.com/office/officeart/2005/8/layout/cycle4"/>
    <dgm:cxn modelId="{0B5A693F-965B-403D-BB17-EF0D21848F2C}" type="presParOf" srcId="{1B13C706-B3F8-419A-BEDD-072D9B40A65D}" destId="{A51FB593-EEA2-47FE-9DA0-428D64D4DD32}" srcOrd="3" destOrd="0" presId="urn:microsoft.com/office/officeart/2005/8/layout/cycle4"/>
    <dgm:cxn modelId="{22A94F8C-D1AC-4CB7-8375-4DD181AA0D3C}" type="presParOf" srcId="{1B13C706-B3F8-419A-BEDD-072D9B40A65D}" destId="{EE0C13D6-23E3-448A-9AA6-FD2AD863081E}" srcOrd="4" destOrd="0" presId="urn:microsoft.com/office/officeart/2005/8/layout/cycle4"/>
    <dgm:cxn modelId="{9556D7E8-C704-4E01-84C2-75A46342D864}" type="presParOf" srcId="{CD7D3BF5-1B5F-4189-A544-180E90534553}" destId="{A1EB54EA-E365-4809-A8A2-AD5A278D33BA}" srcOrd="2" destOrd="0" presId="urn:microsoft.com/office/officeart/2005/8/layout/cycle4"/>
    <dgm:cxn modelId="{EFAB47B8-91DA-4E5F-81E1-255723D8BAD3}" type="presParOf" srcId="{CD7D3BF5-1B5F-4189-A544-180E90534553}" destId="{1277C869-6EE6-4C04-B0F7-7659C860811B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A00267-D721-49C6-89D5-D0D9A01B3BC5}">
      <dsp:nvSpPr>
        <dsp:cNvPr id="0" name=""/>
        <dsp:cNvSpPr/>
      </dsp:nvSpPr>
      <dsp:spPr>
        <a:xfrm>
          <a:off x="4953000" y="3200395"/>
          <a:ext cx="2553994" cy="1294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Rebalancing </a:t>
          </a:r>
          <a:r>
            <a:rPr lang="en-US" sz="1800" kern="1200" dirty="0"/>
            <a:t>Long Term Care</a:t>
          </a:r>
        </a:p>
      </dsp:txBody>
      <dsp:txXfrm>
        <a:off x="5719198" y="3524065"/>
        <a:ext cx="1787796" cy="971012"/>
      </dsp:txXfrm>
    </dsp:sp>
    <dsp:sp modelId="{1FF5AFB8-E3AE-4F71-B0B4-DDE971F379D5}">
      <dsp:nvSpPr>
        <dsp:cNvPr id="0" name=""/>
        <dsp:cNvSpPr/>
      </dsp:nvSpPr>
      <dsp:spPr>
        <a:xfrm>
          <a:off x="998572" y="3018090"/>
          <a:ext cx="2675459" cy="16168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 </a:t>
          </a:r>
          <a:r>
            <a:rPr lang="en-US" sz="1800" kern="1200" dirty="0" smtClean="0"/>
            <a:t>Livable </a:t>
          </a:r>
          <a:r>
            <a:rPr lang="en-US" sz="1800" kern="1200" dirty="0"/>
            <a:t>Communities</a:t>
          </a:r>
        </a:p>
      </dsp:txBody>
      <dsp:txXfrm>
        <a:off x="998572" y="3422313"/>
        <a:ext cx="1872821" cy="1212669"/>
      </dsp:txXfrm>
    </dsp:sp>
    <dsp:sp modelId="{13538534-78BF-4C40-9690-553F91B2D420}">
      <dsp:nvSpPr>
        <dsp:cNvPr id="0" name=""/>
        <dsp:cNvSpPr/>
      </dsp:nvSpPr>
      <dsp:spPr>
        <a:xfrm>
          <a:off x="5217969" y="-33455"/>
          <a:ext cx="2125520" cy="1766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 Evidence Based Wellness &amp; Long Term Care Services</a:t>
          </a:r>
        </a:p>
      </dsp:txBody>
      <dsp:txXfrm>
        <a:off x="5855625" y="-33455"/>
        <a:ext cx="1487864" cy="1325068"/>
      </dsp:txXfrm>
    </dsp:sp>
    <dsp:sp modelId="{8D065CB4-CE67-4FD9-B85F-6CE3A029A0BE}">
      <dsp:nvSpPr>
        <dsp:cNvPr id="0" name=""/>
        <dsp:cNvSpPr/>
      </dsp:nvSpPr>
      <dsp:spPr>
        <a:xfrm>
          <a:off x="1066765" y="269"/>
          <a:ext cx="2539072" cy="15481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Aging &amp; Disability Resource Centers</a:t>
          </a:r>
        </a:p>
      </dsp:txBody>
      <dsp:txXfrm>
        <a:off x="1066765" y="269"/>
        <a:ext cx="1777350" cy="1161134"/>
      </dsp:txXfrm>
    </dsp:sp>
    <dsp:sp modelId="{F891E593-AE9E-4D67-AA81-1B3788FB5483}">
      <dsp:nvSpPr>
        <dsp:cNvPr id="0" name=""/>
        <dsp:cNvSpPr/>
      </dsp:nvSpPr>
      <dsp:spPr>
        <a:xfrm>
          <a:off x="2186382" y="244346"/>
          <a:ext cx="1815616" cy="1906339"/>
        </a:xfrm>
        <a:prstGeom prst="pieWedg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Collaboration </a:t>
          </a:r>
          <a:r>
            <a:rPr lang="en-US" sz="1600" kern="1200" dirty="0"/>
            <a:t>that creates  regional capacity</a:t>
          </a:r>
        </a:p>
      </dsp:txBody>
      <dsp:txXfrm>
        <a:off x="2186382" y="244346"/>
        <a:ext cx="1815616" cy="1906339"/>
      </dsp:txXfrm>
    </dsp:sp>
    <dsp:sp modelId="{CBA71F58-399B-497C-9C8C-4FAC7D22F8F4}">
      <dsp:nvSpPr>
        <dsp:cNvPr id="0" name=""/>
        <dsp:cNvSpPr/>
      </dsp:nvSpPr>
      <dsp:spPr>
        <a:xfrm rot="5400000">
          <a:off x="4159684" y="274577"/>
          <a:ext cx="1943519" cy="1943519"/>
        </a:xfrm>
        <a:prstGeom prst="pieWedg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Redirect revenues to  evidence based programs</a:t>
          </a:r>
        </a:p>
      </dsp:txBody>
      <dsp:txXfrm rot="5400000">
        <a:off x="4159684" y="274577"/>
        <a:ext cx="1943519" cy="1943519"/>
      </dsp:txXfrm>
    </dsp:sp>
    <dsp:sp modelId="{74B86EC2-5BDA-4FC9-B800-C9B79B1337FE}">
      <dsp:nvSpPr>
        <dsp:cNvPr id="0" name=""/>
        <dsp:cNvSpPr/>
      </dsp:nvSpPr>
      <dsp:spPr>
        <a:xfrm rot="10800000">
          <a:off x="4190373" y="2285807"/>
          <a:ext cx="1943519" cy="1943519"/>
        </a:xfrm>
        <a:prstGeom prst="pieWedg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Increased need to grow HCBC capacity</a:t>
          </a:r>
        </a:p>
      </dsp:txBody>
      <dsp:txXfrm rot="10800000">
        <a:off x="4190373" y="2285807"/>
        <a:ext cx="1943519" cy="1943519"/>
      </dsp:txXfrm>
    </dsp:sp>
    <dsp:sp modelId="{A51FB593-EEA2-47FE-9DA0-428D64D4DD32}">
      <dsp:nvSpPr>
        <dsp:cNvPr id="0" name=""/>
        <dsp:cNvSpPr/>
      </dsp:nvSpPr>
      <dsp:spPr>
        <a:xfrm rot="16200000">
          <a:off x="2126395" y="2307866"/>
          <a:ext cx="1943519" cy="1943519"/>
        </a:xfrm>
        <a:prstGeom prst="pieWedg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Tangible outcomes that </a:t>
          </a:r>
          <a:r>
            <a:rPr lang="en-US" sz="1600" kern="1200" dirty="0" smtClean="0"/>
            <a:t>demonstrate </a:t>
          </a:r>
          <a:r>
            <a:rPr lang="en-US" sz="1600" kern="1200" dirty="0"/>
            <a:t>value</a:t>
          </a:r>
        </a:p>
      </dsp:txBody>
      <dsp:txXfrm rot="16200000">
        <a:off x="2126395" y="2307866"/>
        <a:ext cx="1943519" cy="1943519"/>
      </dsp:txXfrm>
    </dsp:sp>
    <dsp:sp modelId="{A1EB54EA-E365-4809-A8A2-AD5A278D33BA}">
      <dsp:nvSpPr>
        <dsp:cNvPr id="0" name=""/>
        <dsp:cNvSpPr/>
      </dsp:nvSpPr>
      <dsp:spPr>
        <a:xfrm>
          <a:off x="3779284" y="1859016"/>
          <a:ext cx="671030" cy="583504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77C869-6EE6-4C04-B0F7-7659C860811B}">
      <dsp:nvSpPr>
        <dsp:cNvPr id="0" name=""/>
        <dsp:cNvSpPr/>
      </dsp:nvSpPr>
      <dsp:spPr>
        <a:xfrm rot="10800000">
          <a:off x="3779284" y="2083441"/>
          <a:ext cx="671030" cy="583504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6" tIns="46243" rIns="92486" bIns="4624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86" tIns="46243" rIns="92486" bIns="46243" rtlCol="0"/>
          <a:lstStyle>
            <a:lvl1pPr algn="r">
              <a:defRPr sz="1200"/>
            </a:lvl1pPr>
          </a:lstStyle>
          <a:p>
            <a:fld id="{639D0468-8877-4A4D-92A3-C0B7D0E24F10}" type="datetimeFigureOut">
              <a:rPr lang="en-US" smtClean="0"/>
              <a:pPr/>
              <a:t>4/27/2012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86" tIns="46243" rIns="92486" bIns="4624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9" y="8772668"/>
            <a:ext cx="3011699" cy="461804"/>
          </a:xfrm>
          <a:prstGeom prst="rect">
            <a:avLst/>
          </a:prstGeom>
        </p:spPr>
        <p:txBody>
          <a:bodyPr vert="horz" lIns="92486" tIns="46243" rIns="92486" bIns="46243" rtlCol="0" anchor="b"/>
          <a:lstStyle>
            <a:lvl1pPr algn="r">
              <a:defRPr sz="1200"/>
            </a:lvl1pPr>
          </a:lstStyle>
          <a:p>
            <a:fld id="{5D230117-F470-4DEF-BF8F-61009BD9F6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6" tIns="46243" rIns="92486" bIns="4624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769" y="0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6" tIns="46243" rIns="92486" bIns="4624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2150"/>
            <a:ext cx="46164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008" y="4387136"/>
            <a:ext cx="5560060" cy="41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6" tIns="46243" rIns="92486" bIns="462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668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6" tIns="46243" rIns="92486" bIns="4624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769" y="8772668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6" tIns="46243" rIns="92486" bIns="4624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5B107B6-2CC1-43CF-A387-0FD0B00F80BD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107B6-2CC1-43CF-A387-0FD0B00F80BD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107B6-2CC1-43CF-A387-0FD0B00F80BD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107B6-2CC1-43CF-A387-0FD0B00F80BD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107B6-2CC1-43CF-A387-0FD0B00F80BD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107B6-2CC1-43CF-A387-0FD0B00F80BD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107B6-2CC1-43CF-A387-0FD0B00F80BD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A13DCFF-4DED-4772-BF92-FD301BC217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7D41-85CF-4D83-A1DB-7A6264D7AC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ABD1CEC-9357-453C-99B0-CC49C2EB1D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849E-8641-4EE3-B0D4-8830E86CB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9DCD-60A3-44B0-9EB6-E99FE63C748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1AA4-F1A1-40FE-AE81-B25A42A6D34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8F032-BC5F-4F5B-8CF3-D7F512800E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CB92-C61D-43B4-A863-21A786D716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3ADD643-D028-487B-AD2A-52D00011B3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1362-7FA9-45AA-B10A-CD4D0C5406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0CDF-130B-45B7-AD04-247F686D8B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9512BD7-7AAD-4B24-9EA4-A30A4665782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l="82000" t="87000" r="5000" b="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6A19E25-DF7D-481B-A497-07D03B897D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533400" y="3657600"/>
            <a:ext cx="79248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i="1" dirty="0" smtClean="0"/>
              <a:t>Adapting to Change:  </a:t>
            </a:r>
          </a:p>
          <a:p>
            <a:pPr>
              <a:spcBef>
                <a:spcPct val="50000"/>
              </a:spcBef>
            </a:pPr>
            <a:r>
              <a:rPr lang="en-US" b="1" i="1" u="sng" dirty="0" smtClean="0"/>
              <a:t>Forget the Past</a:t>
            </a:r>
            <a:r>
              <a:rPr lang="en-US" b="1" i="1" dirty="0" smtClean="0"/>
              <a:t>, </a:t>
            </a:r>
            <a:r>
              <a:rPr lang="en-US" b="1" i="1" u="sng" dirty="0" smtClean="0"/>
              <a:t>Change Your Attitude</a:t>
            </a:r>
            <a:r>
              <a:rPr lang="en-US" b="1" i="1" dirty="0" smtClean="0"/>
              <a:t>, </a:t>
            </a:r>
            <a:r>
              <a:rPr lang="en-US" b="1" i="1" u="sng" dirty="0" smtClean="0"/>
              <a:t>Press Forward</a:t>
            </a:r>
            <a:r>
              <a:rPr lang="en-US" b="1" i="1" dirty="0" smtClean="0"/>
              <a:t>, </a:t>
            </a:r>
            <a:r>
              <a:rPr lang="en-US" b="1" i="1" u="sng" dirty="0" smtClean="0"/>
              <a:t>Be Courageous</a:t>
            </a:r>
          </a:p>
          <a:p>
            <a:pPr algn="r">
              <a:spcBef>
                <a:spcPct val="50000"/>
              </a:spcBef>
            </a:pPr>
            <a:r>
              <a:rPr lang="en-US" sz="1400" dirty="0" smtClean="0"/>
              <a:t>Sister Peggy Scott, Franklin Virginia</a:t>
            </a:r>
            <a:endParaRPr lang="en-US" b="1" i="1" u="sng" dirty="0" smtClean="0"/>
          </a:p>
          <a:p>
            <a:pPr>
              <a:spcBef>
                <a:spcPct val="50000"/>
              </a:spcBef>
            </a:pPr>
            <a:r>
              <a:rPr lang="en-US" sz="3600" b="1" i="1" dirty="0" smtClean="0"/>
              <a:t>Round 11 RFP Announcement</a:t>
            </a:r>
            <a:endParaRPr lang="en-US" sz="3600" b="1" i="1" dirty="0"/>
          </a:p>
        </p:txBody>
      </p:sp>
      <p:pic>
        <p:nvPicPr>
          <p:cNvPr id="7" name="Picture 8" descr="obici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3657600" cy="2247900"/>
          </a:xfrm>
          <a:prstGeom prst="rect">
            <a:avLst/>
          </a:prstGeom>
          <a:noFill/>
        </p:spPr>
      </p:pic>
      <p:pic>
        <p:nvPicPr>
          <p:cNvPr id="8" name="Picture 7" descr="SSSEVA logo for ltth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685800"/>
            <a:ext cx="4495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SSEVA flyer shell  no tag"/>
          <p:cNvPicPr>
            <a:picLocks noChangeAspect="1" noChangeArrowheads="1"/>
          </p:cNvPicPr>
          <p:nvPr/>
        </p:nvPicPr>
        <p:blipFill>
          <a:blip r:embed="rId2" cstate="print"/>
          <a:srcRect l="3203" r="1779" b="28745"/>
          <a:stretch>
            <a:fillRect/>
          </a:stretch>
        </p:blipFill>
        <p:spPr bwMode="auto">
          <a:xfrm>
            <a:off x="-152400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53400" cy="838200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The Core of Change:  Your Mission and Vision</a:t>
            </a:r>
            <a:endParaRPr lang="en-US" sz="3600" b="1" i="1" dirty="0">
              <a:solidFill>
                <a:schemeClr val="bg1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7848600" cy="5181600"/>
          </a:xfrm>
          <a:noFill/>
          <a:ln/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3600" dirty="0" smtClean="0"/>
              <a:t> </a:t>
            </a:r>
          </a:p>
          <a:p>
            <a:pPr lvl="1">
              <a:buNone/>
            </a:pPr>
            <a:r>
              <a:rPr lang="en-US" sz="3600" dirty="0" smtClean="0"/>
              <a:t>The mission and vision of every</a:t>
            </a:r>
          </a:p>
          <a:p>
            <a:pPr lvl="1">
              <a:buNone/>
            </a:pPr>
            <a:r>
              <a:rPr lang="en-US" sz="3600" dirty="0" smtClean="0"/>
              <a:t> organization and every</a:t>
            </a:r>
          </a:p>
          <a:p>
            <a:pPr lvl="1">
              <a:buNone/>
            </a:pPr>
            <a:r>
              <a:rPr lang="en-US" sz="3600" dirty="0" smtClean="0"/>
              <a:t> individual in this business</a:t>
            </a:r>
          </a:p>
          <a:p>
            <a:pPr lvl="1">
              <a:buNone/>
            </a:pPr>
            <a:r>
              <a:rPr lang="en-US" sz="3600" dirty="0" smtClean="0"/>
              <a:t> is to make the world</a:t>
            </a:r>
          </a:p>
          <a:p>
            <a:pPr lvl="1">
              <a:buNone/>
            </a:pPr>
            <a:r>
              <a:rPr lang="en-US" sz="3600" dirty="0" smtClean="0"/>
              <a:t> better for people.  </a:t>
            </a:r>
          </a:p>
          <a:p>
            <a:pPr lvl="1">
              <a:buNone/>
            </a:pPr>
            <a:endParaRPr lang="en-US" sz="2000" dirty="0" smtClean="0"/>
          </a:p>
          <a:p>
            <a:pPr lvl="1"/>
            <a:endParaRPr lang="en-US" sz="2000" dirty="0" smtClean="0"/>
          </a:p>
          <a:p>
            <a:endParaRPr lang="en-US" dirty="0"/>
          </a:p>
        </p:txBody>
      </p:sp>
      <p:pic>
        <p:nvPicPr>
          <p:cNvPr id="7" name="Picture 6" descr="SSSEVA logo for ltth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6172200"/>
            <a:ext cx="175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438400"/>
            <a:ext cx="2667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SSEVA flyer shell  no tag"/>
          <p:cNvPicPr>
            <a:picLocks noChangeAspect="1" noChangeArrowheads="1"/>
          </p:cNvPicPr>
          <p:nvPr/>
        </p:nvPicPr>
        <p:blipFill>
          <a:blip r:embed="rId3" cstate="print"/>
          <a:srcRect l="3203" r="1779" b="28745"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85800"/>
            <a:ext cx="8763000" cy="792162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Meet Change with Change</a:t>
            </a:r>
            <a:r>
              <a:rPr lang="en-US" u="sng" dirty="0" smtClean="0">
                <a:solidFill>
                  <a:schemeClr val="tx1"/>
                </a:solidFill>
              </a:rPr>
              <a:t/>
            </a:r>
            <a:br>
              <a:rPr lang="en-US" u="sng" dirty="0" smtClean="0">
                <a:solidFill>
                  <a:schemeClr val="tx1"/>
                </a:solidFill>
              </a:rPr>
            </a:br>
            <a:endParaRPr lang="en-US" sz="4000" i="1" u="sng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524000"/>
            <a:ext cx="8686800" cy="5715000"/>
          </a:xfrm>
          <a:noFill/>
          <a:ln/>
        </p:spPr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en-US" sz="3200" dirty="0" smtClean="0"/>
              <a:t>1.   Don’t wait for change, make change happen.</a:t>
            </a:r>
          </a:p>
          <a:p>
            <a:pPr marL="514350" indent="-514350">
              <a:buNone/>
            </a:pPr>
            <a:endParaRPr lang="en-US" sz="3200" dirty="0" smtClean="0"/>
          </a:p>
          <a:p>
            <a:pPr marL="514350" indent="-514350">
              <a:buNone/>
            </a:pPr>
            <a:r>
              <a:rPr lang="en-US" sz="3200" dirty="0" smtClean="0"/>
              <a:t>2.  Change is required when the current reality</a:t>
            </a:r>
          </a:p>
          <a:p>
            <a:pPr>
              <a:buNone/>
            </a:pPr>
            <a:r>
              <a:rPr lang="en-US" sz="3200" dirty="0" smtClean="0"/>
              <a:t>     is harmful, ineffective or  unresponsive to </a:t>
            </a:r>
          </a:p>
          <a:p>
            <a:pPr>
              <a:buNone/>
            </a:pPr>
            <a:r>
              <a:rPr lang="en-US" sz="3200" dirty="0" smtClean="0"/>
              <a:t>     human needs.</a:t>
            </a:r>
          </a:p>
          <a:p>
            <a:pPr>
              <a:buNone/>
            </a:pPr>
            <a:r>
              <a:rPr lang="en-US" sz="3200" dirty="0" smtClean="0"/>
              <a:t> </a:t>
            </a:r>
          </a:p>
          <a:p>
            <a:pPr marL="514350" indent="-514350">
              <a:buNone/>
            </a:pPr>
            <a:r>
              <a:rPr lang="en-US" sz="3200" dirty="0" smtClean="0"/>
              <a:t>3.  Adapting to change = transforming reality. </a:t>
            </a:r>
          </a:p>
          <a:p>
            <a:pPr marL="514350" indent="-514350">
              <a:buAutoNum type="arabicPeriod" startAt="3"/>
            </a:pPr>
            <a:endParaRPr lang="en-US" sz="3200" dirty="0" smtClean="0"/>
          </a:p>
          <a:p>
            <a:pPr marL="514350" indent="-514350">
              <a:buNone/>
            </a:pPr>
            <a:r>
              <a:rPr lang="en-US" sz="3200" dirty="0" smtClean="0"/>
              <a:t>4.  Power is defining the transformation.  </a:t>
            </a:r>
          </a:p>
          <a:p>
            <a:pPr marL="514350" indent="-514350"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5. Transformation requires evidence, confidence</a:t>
            </a:r>
          </a:p>
          <a:p>
            <a:pPr>
              <a:buNone/>
            </a:pPr>
            <a:r>
              <a:rPr lang="en-US" sz="3200" dirty="0" smtClean="0"/>
              <a:t>    and commitment that produces vision.</a:t>
            </a:r>
          </a:p>
          <a:p>
            <a:pPr marL="514350" indent="-514350">
              <a:buNone/>
            </a:pPr>
            <a:endParaRPr lang="en-US" sz="3200" dirty="0" smtClean="0"/>
          </a:p>
          <a:p>
            <a:endParaRPr lang="en-US" sz="3200" dirty="0"/>
          </a:p>
        </p:txBody>
      </p:sp>
      <p:pic>
        <p:nvPicPr>
          <p:cNvPr id="6" name="Picture 5" descr="SSSEVA logo for ltth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172200"/>
            <a:ext cx="175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instein-tongue-ou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2800" y="3733800"/>
            <a:ext cx="1716766" cy="2169601"/>
          </a:xfrm>
          <a:prstGeom prst="rect">
            <a:avLst/>
          </a:prstGeom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SSEVA flyer shell  no tag"/>
          <p:cNvPicPr>
            <a:picLocks noChangeAspect="1" noChangeArrowheads="1"/>
          </p:cNvPicPr>
          <p:nvPr/>
        </p:nvPicPr>
        <p:blipFill>
          <a:blip r:embed="rId3" cstate="print"/>
          <a:srcRect l="3203" r="1779" b="28745"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533400"/>
            <a:ext cx="8763000" cy="792162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Values and Skills Needed for Change </a:t>
            </a:r>
            <a:r>
              <a:rPr lang="en-US" u="sng" dirty="0" smtClean="0">
                <a:solidFill>
                  <a:schemeClr val="tx1"/>
                </a:solidFill>
              </a:rPr>
              <a:t/>
            </a:r>
            <a:br>
              <a:rPr lang="en-US" u="sng" dirty="0" smtClean="0">
                <a:solidFill>
                  <a:schemeClr val="tx1"/>
                </a:solidFill>
              </a:rPr>
            </a:br>
            <a:endParaRPr lang="en-US" sz="4000" i="1" u="sng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610600" cy="5715000"/>
          </a:xfrm>
          <a:noFill/>
          <a:ln/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b="1" u="sng" dirty="0" smtClean="0"/>
              <a:t>Creativity:</a:t>
            </a:r>
            <a:r>
              <a:rPr lang="en-US" sz="3000" b="1" dirty="0" smtClean="0"/>
              <a:t>   (Flip It.)</a:t>
            </a:r>
            <a:endParaRPr lang="en-US" sz="3000" b="1" u="sng" dirty="0" smtClean="0"/>
          </a:p>
          <a:p>
            <a:pPr>
              <a:buNone/>
            </a:pPr>
            <a:r>
              <a:rPr lang="en-US" sz="3000" dirty="0" smtClean="0"/>
              <a:t>Employ openness, originality, imagination, ingenuity, inventiveness, resourcefulness and vision. </a:t>
            </a:r>
            <a:endParaRPr lang="en-US" sz="3000" b="1" dirty="0" smtClean="0"/>
          </a:p>
          <a:p>
            <a:pPr>
              <a:buNone/>
            </a:pPr>
            <a:r>
              <a:rPr lang="en-US" sz="3000" b="1" u="sng" dirty="0" smtClean="0"/>
              <a:t>Resiliency:</a:t>
            </a:r>
            <a:r>
              <a:rPr lang="en-US" sz="3000" b="1" dirty="0" smtClean="0"/>
              <a:t>  (Laugh at it.)</a:t>
            </a:r>
            <a:endParaRPr lang="en-US" sz="3000" b="1" u="sng" dirty="0" smtClean="0"/>
          </a:p>
          <a:p>
            <a:pPr>
              <a:buNone/>
            </a:pPr>
            <a:r>
              <a:rPr lang="en-US" sz="3000" dirty="0" smtClean="0"/>
              <a:t>Stand with strength, be durable and quick to recover, remain supple and always be feisty and buoyant.  </a:t>
            </a:r>
            <a:endParaRPr lang="en-US" sz="3000" b="1" dirty="0" smtClean="0"/>
          </a:p>
          <a:p>
            <a:pPr>
              <a:buNone/>
            </a:pPr>
            <a:r>
              <a:rPr lang="en-US" sz="3000" b="1" u="sng" dirty="0" smtClean="0"/>
              <a:t>Viability:</a:t>
            </a:r>
            <a:r>
              <a:rPr lang="en-US" sz="3000" b="1" dirty="0" smtClean="0"/>
              <a:t>    </a:t>
            </a:r>
            <a:r>
              <a:rPr lang="en-US" sz="3000" dirty="0" smtClean="0"/>
              <a:t>(</a:t>
            </a:r>
            <a:r>
              <a:rPr lang="en-US" sz="3000" b="1" dirty="0" smtClean="0"/>
              <a:t>Don’t Gamble.)</a:t>
            </a:r>
            <a:endParaRPr lang="en-US" sz="3000" b="1" u="sng" dirty="0" smtClean="0"/>
          </a:p>
          <a:p>
            <a:pPr>
              <a:buNone/>
            </a:pPr>
            <a:r>
              <a:rPr lang="en-US" sz="3000" dirty="0" smtClean="0"/>
              <a:t>Practice clear thinking and self honesty to assess feasibility and practicality; increase capability; take risks that turn possibility into achievement. </a:t>
            </a:r>
            <a:endParaRPr lang="en-US" sz="3000" b="1" dirty="0" smtClean="0"/>
          </a:p>
          <a:p>
            <a:pPr>
              <a:buNone/>
            </a:pPr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</p:txBody>
      </p:sp>
      <p:pic>
        <p:nvPicPr>
          <p:cNvPr id="6" name="Picture 5" descr="SSSEVA logo for ltth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172200"/>
            <a:ext cx="175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SSEVA flyer shell  no tag"/>
          <p:cNvPicPr>
            <a:picLocks noChangeAspect="1" noChangeArrowheads="1"/>
          </p:cNvPicPr>
          <p:nvPr/>
        </p:nvPicPr>
        <p:blipFill>
          <a:blip r:embed="rId3" cstate="print"/>
          <a:srcRect l="3203" r="1779" b="28745"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792162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Practical Lessons About Transforming Reality</a:t>
            </a:r>
            <a:r>
              <a:rPr lang="en-US" u="sng" dirty="0" smtClean="0">
                <a:solidFill>
                  <a:schemeClr val="tx1"/>
                </a:solidFill>
              </a:rPr>
              <a:t/>
            </a:r>
            <a:br>
              <a:rPr lang="en-US" u="sng" dirty="0" smtClean="0">
                <a:solidFill>
                  <a:schemeClr val="tx1"/>
                </a:solidFill>
              </a:rPr>
            </a:br>
            <a:endParaRPr lang="en-US" sz="4000" i="1" u="sng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71600"/>
            <a:ext cx="8839200" cy="5486400"/>
          </a:xfrm>
          <a:noFill/>
          <a:ln/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200" dirty="0" smtClean="0"/>
              <a:t>1. “Relationships are the basis of power.”</a:t>
            </a:r>
          </a:p>
          <a:p>
            <a:pPr>
              <a:buNone/>
            </a:pPr>
            <a:r>
              <a:rPr lang="en-US" sz="3200" dirty="0" smtClean="0"/>
              <a:t>							</a:t>
            </a:r>
            <a:r>
              <a:rPr lang="en-US" sz="1500" dirty="0" smtClean="0"/>
              <a:t>Marybeth </a:t>
            </a:r>
            <a:r>
              <a:rPr lang="en-US" sz="1500" dirty="0" err="1" smtClean="0"/>
              <a:t>Leymaster</a:t>
            </a:r>
            <a:r>
              <a:rPr lang="en-US" sz="1500" dirty="0" smtClean="0"/>
              <a:t>, The McCarty Institute</a:t>
            </a:r>
          </a:p>
          <a:p>
            <a:pPr marL="514350" indent="-514350">
              <a:buNone/>
            </a:pPr>
            <a:r>
              <a:rPr lang="en-US" sz="3200" dirty="0" smtClean="0"/>
              <a:t>2. “You’ve got to smoke the hive to get the honey.”</a:t>
            </a:r>
          </a:p>
          <a:p>
            <a:pPr marL="514350" indent="-514350">
              <a:buNone/>
            </a:pPr>
            <a:r>
              <a:rPr lang="en-US" sz="1400" dirty="0" smtClean="0"/>
              <a:t>							Moses </a:t>
            </a:r>
            <a:r>
              <a:rPr lang="en-US" sz="1400" dirty="0" err="1" smtClean="0"/>
              <a:t>Quinby</a:t>
            </a:r>
            <a:r>
              <a:rPr lang="en-US" sz="1400" dirty="0" smtClean="0"/>
              <a:t>, “Mysteries of Beekeeping Explained”</a:t>
            </a:r>
          </a:p>
          <a:p>
            <a:pPr>
              <a:buNone/>
            </a:pPr>
            <a:r>
              <a:rPr lang="en-US" sz="3200" dirty="0" smtClean="0"/>
              <a:t>3. “Figure out which way the</a:t>
            </a:r>
          </a:p>
          <a:p>
            <a:pPr>
              <a:buNone/>
            </a:pPr>
            <a:r>
              <a:rPr lang="en-US" sz="3200" dirty="0" smtClean="0"/>
              <a:t>     parade is going and get out </a:t>
            </a:r>
          </a:p>
          <a:p>
            <a:pPr>
              <a:buNone/>
            </a:pPr>
            <a:r>
              <a:rPr lang="en-US" sz="3200" dirty="0" smtClean="0"/>
              <a:t>     in front.</a:t>
            </a:r>
          </a:p>
          <a:p>
            <a:pPr>
              <a:buNone/>
            </a:pPr>
            <a:r>
              <a:rPr lang="en-US" sz="1600" dirty="0" smtClean="0"/>
              <a:t>				William S. Massey</a:t>
            </a:r>
          </a:p>
          <a:p>
            <a:pPr>
              <a:buNone/>
            </a:pPr>
            <a:r>
              <a:rPr lang="en-US" sz="3200" dirty="0" smtClean="0"/>
              <a:t>4.”Too much is never enough.”</a:t>
            </a:r>
          </a:p>
          <a:p>
            <a:pPr>
              <a:buNone/>
            </a:pPr>
            <a:r>
              <a:rPr lang="en-US" sz="1600" dirty="0" smtClean="0"/>
              <a:t>				</a:t>
            </a:r>
            <a:r>
              <a:rPr lang="en-US" sz="1600" dirty="0" err="1" smtClean="0"/>
              <a:t>UPenn</a:t>
            </a:r>
            <a:r>
              <a:rPr lang="en-US" sz="1600" dirty="0" smtClean="0"/>
              <a:t> C.A. Eatery</a:t>
            </a:r>
          </a:p>
          <a:p>
            <a:pPr marL="514350" indent="-514350">
              <a:buNone/>
            </a:pPr>
            <a:r>
              <a:rPr lang="en-US" sz="3200" dirty="0" smtClean="0"/>
              <a:t>5. “It’s a poor dog that can’t find a bone.”</a:t>
            </a:r>
          </a:p>
          <a:p>
            <a:pPr marL="514350" indent="-514350">
              <a:buNone/>
            </a:pPr>
            <a:r>
              <a:rPr lang="en-US" sz="1400" dirty="0" smtClean="0"/>
              <a:t>							John T. Skirven</a:t>
            </a:r>
          </a:p>
          <a:p>
            <a:pPr>
              <a:buNone/>
            </a:pPr>
            <a:r>
              <a:rPr lang="en-US" sz="3200" dirty="0" smtClean="0"/>
              <a:t> </a:t>
            </a:r>
          </a:p>
          <a:p>
            <a:pPr>
              <a:buNone/>
            </a:pPr>
            <a:endParaRPr lang="en-US" sz="3200" dirty="0" smtClean="0"/>
          </a:p>
          <a:p>
            <a:endParaRPr lang="en-US" sz="3200" dirty="0"/>
          </a:p>
        </p:txBody>
      </p:sp>
      <p:pic>
        <p:nvPicPr>
          <p:cNvPr id="6" name="Picture 5" descr="SSSEVA logo for ltth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172200"/>
            <a:ext cx="175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tiananmen_squa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89956" y="3094989"/>
            <a:ext cx="3692044" cy="2385061"/>
          </a:xfrm>
          <a:prstGeom prst="rect">
            <a:avLst/>
          </a:prstGeom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SSEVA logo for ltthd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04800"/>
            <a:ext cx="3581400" cy="1322388"/>
          </a:xfrm>
          <a:noFill/>
          <a:ln/>
        </p:spPr>
      </p:pic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685800" y="1600200"/>
            <a:ext cx="7239000" cy="123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</a:rPr>
              <a:t>Our Mission</a:t>
            </a:r>
            <a:endParaRPr kumimoji="0" lang="en-US" sz="2400" b="1" i="0" u="sng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“We help seniors to live with choice and dignity in their communities.”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685800" y="2971800"/>
            <a:ext cx="7620000" cy="123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</a:rPr>
              <a:t>Our Vision</a:t>
            </a:r>
            <a:endParaRPr kumimoji="0" lang="en-US" sz="2400" b="1" i="0" u="sng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“South Hampton Roads will become a livable community for all ages.”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685800" y="4419600"/>
            <a:ext cx="7467600" cy="123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</a:rPr>
              <a:t>Our Goal </a:t>
            </a:r>
            <a:endParaRPr kumimoji="0" lang="en-US" sz="2400" b="1" i="0" u="sng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“To develop and provide comprehensive, coordinated programs that assist seniors, their families and caregivers.”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1219201" y="152400"/>
          <a:ext cx="64008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95400" y="4038600"/>
          <a:ext cx="5410200" cy="2468880"/>
        </p:xfrm>
        <a:graphic>
          <a:graphicData uri="http://schemas.openxmlformats.org/drawingml/2006/table">
            <a:tbl>
              <a:tblPr/>
              <a:tblGrid>
                <a:gridCol w="3023347"/>
                <a:gridCol w="2386853"/>
              </a:tblGrid>
              <a:tr h="250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baseline="0" dirty="0">
                          <a:latin typeface="Arial"/>
                        </a:rPr>
                        <a:t>Chesapeake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baseline="0" dirty="0">
                          <a:latin typeface="Arial"/>
                        </a:rPr>
                        <a:t>14%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baseline="0" dirty="0">
                          <a:latin typeface="Arial"/>
                        </a:rPr>
                        <a:t>Franklin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baseline="0" dirty="0">
                          <a:latin typeface="Arial"/>
                        </a:rPr>
                        <a:t>28%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baseline="0" dirty="0">
                          <a:latin typeface="Arial"/>
                        </a:rPr>
                        <a:t>Isle of Wight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baseline="0" dirty="0">
                          <a:latin typeface="Arial"/>
                        </a:rPr>
                        <a:t>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baseline="0" dirty="0">
                          <a:latin typeface="Arial"/>
                        </a:rPr>
                        <a:t>Norfolk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baseline="0" dirty="0">
                          <a:latin typeface="Arial"/>
                        </a:rPr>
                        <a:t>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baseline="0" dirty="0">
                          <a:latin typeface="Arial"/>
                        </a:rPr>
                        <a:t>Portsmouth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baseline="0" dirty="0">
                          <a:latin typeface="Arial"/>
                        </a:rPr>
                        <a:t>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baseline="0" dirty="0">
                          <a:latin typeface="Arial"/>
                        </a:rPr>
                        <a:t>Southampton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baseline="0" dirty="0">
                          <a:latin typeface="Arial"/>
                        </a:rPr>
                        <a:t>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baseline="0" dirty="0">
                          <a:latin typeface="Arial"/>
                        </a:rPr>
                        <a:t>Suffolk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baseline="0" dirty="0">
                          <a:latin typeface="Arial"/>
                        </a:rPr>
                        <a:t>21%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baseline="0" dirty="0">
                          <a:latin typeface="Arial"/>
                        </a:rPr>
                        <a:t>Virginia Beach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baseline="0" dirty="0">
                          <a:latin typeface="Arial"/>
                        </a:rPr>
                        <a:t>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baseline="0" dirty="0" smtClean="0">
                          <a:latin typeface="Arial"/>
                        </a:rPr>
                        <a:t>South Hampton Roads</a:t>
                      </a:r>
                      <a:endParaRPr lang="en-US" sz="1400" b="1" i="0" u="none" strike="noStrike" baseline="0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baseline="0" dirty="0">
                          <a:latin typeface="Arial"/>
                        </a:rPr>
                        <a:t>16%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National Policies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4294967295"/>
          </p:nvPr>
        </p:nvGraphicFramePr>
        <p:xfrm>
          <a:off x="914400" y="1066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SSEVA flyer shell  no tag"/>
          <p:cNvPicPr>
            <a:picLocks noChangeAspect="1" noChangeArrowheads="1"/>
          </p:cNvPicPr>
          <p:nvPr/>
        </p:nvPicPr>
        <p:blipFill>
          <a:blip r:embed="rId3" cstate="print"/>
          <a:srcRect l="3203" r="1779" b="28745"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792162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i="1" dirty="0" smtClean="0">
                <a:solidFill>
                  <a:schemeClr val="bg1"/>
                </a:solidFill>
              </a:rPr>
              <a:t>Core Strategic Service Clusters</a:t>
            </a:r>
            <a:r>
              <a:rPr lang="en-US" u="sng" dirty="0" smtClean="0">
                <a:solidFill>
                  <a:schemeClr val="tx1"/>
                </a:solidFill>
              </a:rPr>
              <a:t/>
            </a:r>
            <a:br>
              <a:rPr lang="en-US" u="sng" dirty="0" smtClean="0">
                <a:solidFill>
                  <a:schemeClr val="tx1"/>
                </a:solidFill>
              </a:rPr>
            </a:br>
            <a:endParaRPr lang="en-US" sz="4000" i="1" u="sng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8229600" cy="5715000"/>
          </a:xfrm>
          <a:noFill/>
          <a:ln/>
        </p:spPr>
        <p:txBody>
          <a:bodyPr>
            <a:normAutofit/>
          </a:bodyPr>
          <a:lstStyle/>
          <a:p>
            <a:r>
              <a:rPr lang="en-US" sz="3200" dirty="0" smtClean="0"/>
              <a:t>AGING AND DISABILITY RESOURCE CENTER</a:t>
            </a:r>
          </a:p>
          <a:p>
            <a:r>
              <a:rPr lang="en-US" sz="3200" dirty="0" smtClean="0"/>
              <a:t>BENEFITS ACCESS</a:t>
            </a:r>
          </a:p>
          <a:p>
            <a:r>
              <a:rPr lang="en-US" sz="3200" dirty="0" smtClean="0"/>
              <a:t>COMMUNITY BASED LONG TERM CARE</a:t>
            </a:r>
          </a:p>
          <a:p>
            <a:r>
              <a:rPr lang="en-US" sz="3200" dirty="0" smtClean="0"/>
              <a:t>PLANNING AND ADVOCACY</a:t>
            </a:r>
          </a:p>
          <a:p>
            <a:r>
              <a:rPr lang="en-US" sz="3200" dirty="0" smtClean="0"/>
              <a:t>TRANSIT</a:t>
            </a:r>
          </a:p>
          <a:p>
            <a:r>
              <a:rPr lang="en-US" sz="3200" dirty="0" smtClean="0"/>
              <a:t>VOLUNTEER PROGRAMS</a:t>
            </a:r>
          </a:p>
          <a:p>
            <a:r>
              <a:rPr lang="en-US" sz="3200" dirty="0" smtClean="0"/>
              <a:t>WELLNESS AND LIFESTYLE</a:t>
            </a:r>
            <a:endParaRPr lang="en-US" sz="3200" dirty="0"/>
          </a:p>
        </p:txBody>
      </p:sp>
      <p:pic>
        <p:nvPicPr>
          <p:cNvPr id="6" name="Picture 5" descr="SSSEVA logo for ltth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172200"/>
            <a:ext cx="175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SSEVA flyer shell  no tag"/>
          <p:cNvPicPr>
            <a:picLocks noChangeAspect="1" noChangeArrowheads="1"/>
          </p:cNvPicPr>
          <p:nvPr/>
        </p:nvPicPr>
        <p:blipFill>
          <a:blip r:embed="rId2" cstate="print"/>
          <a:srcRect l="3203" r="1779" b="28745"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838200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Need – Inputs – Outputs – Change - Outcomes </a:t>
            </a:r>
            <a:endParaRPr lang="en-US" sz="3600" b="1" i="1" dirty="0">
              <a:solidFill>
                <a:schemeClr val="bg1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8534400" cy="5562600"/>
          </a:xfrm>
          <a:noFill/>
          <a:ln/>
        </p:spPr>
        <p:txBody>
          <a:bodyPr>
            <a:normAutofit/>
          </a:bodyPr>
          <a:lstStyle/>
          <a:p>
            <a:pPr algn="ctr">
              <a:buFont typeface="Monotype Sorts" pitchFamily="2" charset="2"/>
              <a:buNone/>
            </a:pPr>
            <a:endParaRPr lang="en-US" sz="2500" dirty="0" smtClean="0"/>
          </a:p>
          <a:p>
            <a:pPr>
              <a:buNone/>
            </a:pPr>
            <a:r>
              <a:rPr lang="en-US" sz="2000" b="1" dirty="0" smtClean="0"/>
              <a:t>1972 – 2006:  </a:t>
            </a:r>
            <a:r>
              <a:rPr lang="en-US" sz="2000" b="1" i="1" u="sng" dirty="0" smtClean="0"/>
              <a:t>Change Happened to Us</a:t>
            </a:r>
          </a:p>
          <a:p>
            <a:pPr>
              <a:buNone/>
            </a:pPr>
            <a:r>
              <a:rPr lang="en-US" sz="2000" b="1" dirty="0" smtClean="0"/>
              <a:t>Senior Center Transportation, Demand-Response Medical </a:t>
            </a:r>
            <a:r>
              <a:rPr lang="en-US" sz="2000" b="1" dirty="0" smtClean="0"/>
              <a:t>Transportation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2006 </a:t>
            </a:r>
            <a:r>
              <a:rPr lang="en-US" sz="2000" b="1" dirty="0" smtClean="0"/>
              <a:t>- 2007:   </a:t>
            </a:r>
            <a:r>
              <a:rPr lang="en-US" sz="2000" b="1" i="1" u="sng" dirty="0" smtClean="0"/>
              <a:t>We Saw a Need and Made Change Happen</a:t>
            </a:r>
          </a:p>
          <a:p>
            <a:pPr>
              <a:buNone/>
            </a:pPr>
            <a:r>
              <a:rPr lang="en-US" sz="2000" b="1" dirty="0" smtClean="0"/>
              <a:t>I-Ride in Smithfield, Franklin and Southampton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2011: 	        </a:t>
            </a:r>
            <a:r>
              <a:rPr lang="en-US" sz="2000" b="1" i="1" u="sng" dirty="0" smtClean="0"/>
              <a:t>We did not know enough</a:t>
            </a:r>
          </a:p>
          <a:p>
            <a:pPr>
              <a:buNone/>
            </a:pPr>
            <a:r>
              <a:rPr lang="en-US" sz="2000" b="1" dirty="0" smtClean="0"/>
              <a:t>Southampton – Franklin Transit Development Plan</a:t>
            </a:r>
          </a:p>
          <a:p>
            <a:pPr>
              <a:buNone/>
            </a:pPr>
            <a:r>
              <a:rPr lang="en-US" sz="2000" b="1" dirty="0" smtClean="0"/>
              <a:t>Suffolk Public Transit RFP</a:t>
            </a:r>
          </a:p>
          <a:p>
            <a:pPr>
              <a:buNone/>
            </a:pPr>
            <a:endParaRPr lang="en-US" sz="6200" dirty="0" smtClean="0"/>
          </a:p>
          <a:p>
            <a:pPr lvl="1">
              <a:buNone/>
            </a:pPr>
            <a:endParaRPr lang="en-US" sz="22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endParaRPr lang="en-US" dirty="0"/>
          </a:p>
        </p:txBody>
      </p:sp>
      <p:pic>
        <p:nvPicPr>
          <p:cNvPr id="5" name="Picture 4" descr="IRide bus silo bw (3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200400"/>
            <a:ext cx="306324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SSEVA logo for ltth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172200"/>
            <a:ext cx="175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SSEVA flyer shell  no tag"/>
          <p:cNvPicPr>
            <a:picLocks noChangeAspect="1" noChangeArrowheads="1"/>
          </p:cNvPicPr>
          <p:nvPr/>
        </p:nvPicPr>
        <p:blipFill>
          <a:blip r:embed="rId3" cstate="print"/>
          <a:srcRect l="3203" r="1779" b="28745"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792162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i="1" dirty="0" smtClean="0">
                <a:solidFill>
                  <a:schemeClr val="bg1"/>
                </a:solidFill>
              </a:rPr>
              <a:t>Evidence of Change Impact</a:t>
            </a:r>
            <a:r>
              <a:rPr lang="en-US" u="sng" dirty="0" smtClean="0">
                <a:solidFill>
                  <a:schemeClr val="tx1"/>
                </a:solidFill>
              </a:rPr>
              <a:t/>
            </a:r>
            <a:br>
              <a:rPr lang="en-US" u="sng" dirty="0" smtClean="0">
                <a:solidFill>
                  <a:schemeClr val="tx1"/>
                </a:solidFill>
              </a:rPr>
            </a:br>
            <a:endParaRPr lang="en-US" sz="4000" i="1" u="sng" dirty="0"/>
          </a:p>
        </p:txBody>
      </p:sp>
      <p:pic>
        <p:nvPicPr>
          <p:cNvPr id="6" name="Picture 5" descr="SSSEVA logo for ltth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172200"/>
            <a:ext cx="175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066800" y="1524000"/>
          <a:ext cx="7391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Transportation Service Dependency Index, by Block Group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TPI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42487" y="1447800"/>
            <a:ext cx="5916226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SSEVA flyer shell  no tag"/>
          <p:cNvPicPr>
            <a:picLocks noChangeAspect="1" noChangeArrowheads="1"/>
          </p:cNvPicPr>
          <p:nvPr/>
        </p:nvPicPr>
        <p:blipFill>
          <a:blip r:embed="rId2" cstate="print"/>
          <a:srcRect l="3203" r="1779" b="28745"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Make Change Happen</a:t>
            </a:r>
            <a:endParaRPr lang="en-US" sz="3600" b="1" i="1" dirty="0">
              <a:solidFill>
                <a:schemeClr val="bg1"/>
              </a:solidFill>
            </a:endParaRPr>
          </a:p>
        </p:txBody>
      </p:sp>
      <p:pic>
        <p:nvPicPr>
          <p:cNvPr id="7" name="Picture 6" descr="SSSEVA logo for ltth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6172200"/>
            <a:ext cx="175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81000" y="1219200"/>
            <a:ext cx="838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pPr algn="l">
              <a:buNone/>
            </a:pPr>
            <a:r>
              <a:rPr lang="en-US" sz="2000" b="1" dirty="0" smtClean="0">
                <a:latin typeface="Perpetua" pitchFamily="18" charset="0"/>
              </a:rPr>
              <a:t>2012:	       </a:t>
            </a:r>
            <a:r>
              <a:rPr lang="en-US" sz="2000" b="1" i="1" u="sng" dirty="0" smtClean="0">
                <a:latin typeface="Perpetua" pitchFamily="18" charset="0"/>
              </a:rPr>
              <a:t>The Evidence </a:t>
            </a:r>
            <a:r>
              <a:rPr lang="en-US" sz="2000" b="1" i="1" u="sng" dirty="0" smtClean="0">
                <a:latin typeface="Perpetua" pitchFamily="18" charset="0"/>
              </a:rPr>
              <a:t>is fueling the </a:t>
            </a:r>
            <a:r>
              <a:rPr lang="en-US" sz="2000" b="1" i="1" u="sng" dirty="0" smtClean="0">
                <a:latin typeface="Perpetua" pitchFamily="18" charset="0"/>
              </a:rPr>
              <a:t>Vision</a:t>
            </a:r>
          </a:p>
          <a:p>
            <a:pPr algn="l">
              <a:buNone/>
            </a:pPr>
            <a:r>
              <a:rPr lang="en-US" sz="2000" b="1" dirty="0" smtClean="0">
                <a:latin typeface="Perpetua" pitchFamily="18" charset="0"/>
              </a:rPr>
              <a:t>Coordinated Human Service  Transportation Plan</a:t>
            </a:r>
          </a:p>
          <a:p>
            <a:pPr algn="l">
              <a:buNone/>
            </a:pPr>
            <a:r>
              <a:rPr lang="en-US" sz="2000" b="1" dirty="0" smtClean="0">
                <a:latin typeface="Perpetua" pitchFamily="18" charset="0"/>
              </a:rPr>
              <a:t>Suffolk Public Para-transit  </a:t>
            </a:r>
          </a:p>
          <a:p>
            <a:pPr algn="l">
              <a:buNone/>
            </a:pPr>
            <a:r>
              <a:rPr lang="en-US" sz="2000" b="1" dirty="0" smtClean="0">
                <a:latin typeface="Perpetua" pitchFamily="18" charset="0"/>
              </a:rPr>
              <a:t>Volunteer Driver Program</a:t>
            </a:r>
          </a:p>
          <a:p>
            <a:pPr algn="l">
              <a:buNone/>
            </a:pPr>
            <a:r>
              <a:rPr lang="en-US" sz="2000" b="1" dirty="0" smtClean="0">
                <a:latin typeface="Perpetua" pitchFamily="18" charset="0"/>
              </a:rPr>
              <a:t>Medicaid Transit Contracts</a:t>
            </a:r>
          </a:p>
          <a:p>
            <a:pPr algn="l">
              <a:buNone/>
            </a:pPr>
            <a:r>
              <a:rPr lang="en-US" sz="2000" b="1" dirty="0" smtClean="0">
                <a:latin typeface="Perpetua" pitchFamily="18" charset="0"/>
              </a:rPr>
              <a:t>Private Transit Contracts</a:t>
            </a:r>
          </a:p>
          <a:p>
            <a:pPr algn="l"/>
            <a:endParaRPr lang="en-US" sz="2000" b="1" dirty="0" smtClean="0">
              <a:latin typeface="Perpetua" pitchFamily="18" charset="0"/>
            </a:endParaRPr>
          </a:p>
          <a:p>
            <a:pPr algn="l"/>
            <a:r>
              <a:rPr lang="en-US" sz="2000" b="1" dirty="0" smtClean="0">
                <a:latin typeface="Perpetua" pitchFamily="18" charset="0"/>
              </a:rPr>
              <a:t>2013 </a:t>
            </a:r>
            <a:r>
              <a:rPr lang="en-US" sz="2000" b="1" dirty="0" smtClean="0">
                <a:latin typeface="Perpetua" pitchFamily="18" charset="0"/>
              </a:rPr>
              <a:t>– 2014</a:t>
            </a:r>
            <a:r>
              <a:rPr lang="en-US" sz="2000" b="1" dirty="0" smtClean="0">
                <a:latin typeface="Perpetua" pitchFamily="18" charset="0"/>
              </a:rPr>
              <a:t>:  </a:t>
            </a:r>
            <a:r>
              <a:rPr lang="en-US" sz="2000" b="1" i="1" u="sng" dirty="0" smtClean="0">
                <a:latin typeface="Perpetua" pitchFamily="18" charset="0"/>
              </a:rPr>
              <a:t>Implement the Vision</a:t>
            </a:r>
            <a:endParaRPr lang="en-US" sz="2000" b="1" i="1" u="sng" dirty="0" smtClean="0">
              <a:latin typeface="Perpetua" pitchFamily="18" charset="0"/>
            </a:endParaRPr>
          </a:p>
          <a:p>
            <a:pPr algn="l"/>
            <a:r>
              <a:rPr lang="en-US" sz="2000" b="1" dirty="0" smtClean="0">
                <a:latin typeface="Perpetua" pitchFamily="18" charset="0"/>
              </a:rPr>
              <a:t>Implement the Coordinated </a:t>
            </a:r>
            <a:r>
              <a:rPr lang="en-US" sz="2000" b="1" dirty="0" smtClean="0">
                <a:latin typeface="Perpetua" pitchFamily="18" charset="0"/>
              </a:rPr>
              <a:t>Human Service Transit </a:t>
            </a:r>
            <a:r>
              <a:rPr lang="en-US" sz="2000" b="1" dirty="0" smtClean="0">
                <a:latin typeface="Perpetua" pitchFamily="18" charset="0"/>
              </a:rPr>
              <a:t>Network</a:t>
            </a:r>
            <a:endParaRPr lang="en-US" sz="2000" b="1" dirty="0" smtClean="0">
              <a:latin typeface="Perpetua" pitchFamily="18" charset="0"/>
            </a:endParaRPr>
          </a:p>
          <a:p>
            <a:pPr algn="l"/>
            <a:r>
              <a:rPr lang="en-US" sz="2000" b="1" dirty="0" smtClean="0">
                <a:latin typeface="Perpetua" pitchFamily="18" charset="0"/>
              </a:rPr>
              <a:t>Expand Suffolk Para-transit</a:t>
            </a:r>
            <a:endParaRPr lang="en-US" sz="2000" b="1" dirty="0" smtClean="0">
              <a:latin typeface="Perpetua" pitchFamily="18" charset="0"/>
            </a:endParaRPr>
          </a:p>
          <a:p>
            <a:pPr algn="l"/>
            <a:r>
              <a:rPr lang="en-US" sz="2000" b="1" dirty="0" smtClean="0">
                <a:latin typeface="Perpetua" pitchFamily="18" charset="0"/>
              </a:rPr>
              <a:t>Implement First Phase of Southampton-Franklin TDP</a:t>
            </a:r>
          </a:p>
          <a:p>
            <a:pPr algn="l"/>
            <a:r>
              <a:rPr lang="en-US" sz="2000" b="1" dirty="0" smtClean="0">
                <a:latin typeface="Perpetua" pitchFamily="18" charset="0"/>
              </a:rPr>
              <a:t>Win additional </a:t>
            </a:r>
            <a:r>
              <a:rPr lang="en-US" sz="2000" b="1" dirty="0" smtClean="0">
                <a:latin typeface="Perpetua" pitchFamily="18" charset="0"/>
              </a:rPr>
              <a:t>Fee-Generating Contracts</a:t>
            </a:r>
          </a:p>
          <a:p>
            <a:pPr algn="l"/>
            <a:endParaRPr lang="en-US" sz="3200" b="1" i="1" dirty="0" smtClean="0"/>
          </a:p>
          <a:p>
            <a:endParaRPr lang="en-US" sz="2400" dirty="0" smtClean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SSEVA flyer shell  no tag"/>
          <p:cNvPicPr>
            <a:picLocks noChangeAspect="1" noChangeArrowheads="1"/>
          </p:cNvPicPr>
          <p:nvPr/>
        </p:nvPicPr>
        <p:blipFill>
          <a:blip r:embed="rId2" cstate="print"/>
          <a:srcRect l="3203" r="1779" b="28745"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The Truth About Change</a:t>
            </a:r>
            <a:endParaRPr lang="en-US" sz="3600" b="1" i="1" dirty="0">
              <a:solidFill>
                <a:schemeClr val="bg1"/>
              </a:solidFill>
            </a:endParaRPr>
          </a:p>
        </p:txBody>
      </p:sp>
      <p:pic>
        <p:nvPicPr>
          <p:cNvPr id="7" name="Picture 6" descr="SSSEVA logo for ltth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6172200"/>
            <a:ext cx="175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28600" y="2667000"/>
            <a:ext cx="8686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“Innovation is inherently complex”</a:t>
            </a:r>
          </a:p>
          <a:p>
            <a:r>
              <a:rPr lang="en-US" sz="1400" dirty="0" smtClean="0"/>
              <a:t>				Richard Browdie, CEO, Benjamin Rose Institute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pPr algn="l"/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19377</TotalTime>
  <Words>466</Words>
  <Application>Microsoft Office PowerPoint</Application>
  <PresentationFormat>On-screen Show (4:3)</PresentationFormat>
  <Paragraphs>154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Equity</vt:lpstr>
      <vt:lpstr>Slide 1</vt:lpstr>
      <vt:lpstr>The Core of Change:  Your Mission and Vision</vt:lpstr>
      <vt:lpstr>    Meet Change with Change </vt:lpstr>
      <vt:lpstr>   Values and Skills Needed for Change  </vt:lpstr>
      <vt:lpstr>   Practical Lessons About Transforming Reality </vt:lpstr>
      <vt:lpstr>Slide 6</vt:lpstr>
      <vt:lpstr>Slide 7</vt:lpstr>
      <vt:lpstr>National Policies</vt:lpstr>
      <vt:lpstr>   Core Strategic Service Clusters </vt:lpstr>
      <vt:lpstr>Need – Inputs – Outputs – Change - Outcomes </vt:lpstr>
      <vt:lpstr>   Evidence of Change Impact </vt:lpstr>
      <vt:lpstr>Transportation Service Dependency Index, by Block Group</vt:lpstr>
      <vt:lpstr>Make Change Happen</vt:lpstr>
      <vt:lpstr>The Truth About Change</vt:lpstr>
    </vt:vector>
  </TitlesOfParts>
  <Company>ssseva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jskirven</dc:creator>
  <cp:lastModifiedBy>jskirven</cp:lastModifiedBy>
  <cp:revision>631</cp:revision>
  <dcterms:created xsi:type="dcterms:W3CDTF">2010-02-06T22:04:52Z</dcterms:created>
  <dcterms:modified xsi:type="dcterms:W3CDTF">2012-04-27T14:45:32Z</dcterms:modified>
</cp:coreProperties>
</file>