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6" r:id="rId2"/>
    <p:sldId id="257" r:id="rId3"/>
    <p:sldId id="258" r:id="rId4"/>
    <p:sldId id="263" r:id="rId5"/>
    <p:sldId id="278" r:id="rId6"/>
    <p:sldId id="264" r:id="rId7"/>
    <p:sldId id="262" r:id="rId8"/>
    <p:sldId id="261" r:id="rId9"/>
    <p:sldId id="279" r:id="rId10"/>
    <p:sldId id="280" r:id="rId11"/>
    <p:sldId id="281" r:id="rId12"/>
    <p:sldId id="282" r:id="rId13"/>
    <p:sldId id="283" r:id="rId14"/>
    <p:sldId id="284" r:id="rId15"/>
    <p:sldId id="285" r:id="rId16"/>
    <p:sldId id="300" r:id="rId17"/>
    <p:sldId id="286" r:id="rId18"/>
    <p:sldId id="294" r:id="rId19"/>
    <p:sldId id="289" r:id="rId20"/>
    <p:sldId id="290" r:id="rId21"/>
    <p:sldId id="295" r:id="rId22"/>
    <p:sldId id="298" r:id="rId23"/>
    <p:sldId id="293" r:id="rId24"/>
    <p:sldId id="299" r:id="rId25"/>
    <p:sldId id="260"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F8931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4660"/>
  </p:normalViewPr>
  <p:slideViewPr>
    <p:cSldViewPr>
      <p:cViewPr varScale="1">
        <p:scale>
          <a:sx n="83" d="100"/>
          <a:sy n="83" d="100"/>
        </p:scale>
        <p:origin x="-312"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8C7C418-ABDE-4682-A269-767E6DC4771B}" type="datetimeFigureOut">
              <a:rPr lang="en-US" smtClean="0"/>
              <a:pPr/>
              <a:t>5/6/2013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F74D2F07-5EF4-499D-A38E-58BAE2892D99}"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2B64D0A-2BC6-41DC-A314-DCB34C8592F2}" type="datetimeFigureOut">
              <a:rPr lang="en-US" smtClean="0"/>
              <a:pPr/>
              <a:t>5/6/2013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C2AB07-EB1A-401F-A2EA-BB6DFA1C0134}"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6B347DB-8FC9-4143-BF48-260C9C46D2A8}" type="slidenum">
              <a:rPr lang="en-US" smtClean="0"/>
              <a:pPr>
                <a:defRPr/>
              </a:pPr>
              <a:t>21</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2AD485D-ACF2-4206-86CC-ADB44A6B5CDC}" type="datetime1">
              <a:rPr lang="en-US" smtClean="0"/>
              <a:pPr/>
              <a:t>5/6/2013</a:t>
            </a:fld>
            <a:endParaRPr lang="en-US"/>
          </a:p>
        </p:txBody>
      </p:sp>
      <p:sp>
        <p:nvSpPr>
          <p:cNvPr id="17" name="Footer Placeholder 16"/>
          <p:cNvSpPr>
            <a:spLocks noGrp="1"/>
          </p:cNvSpPr>
          <p:nvPr>
            <p:ph type="ftr" sz="quarter" idx="11"/>
          </p:nvPr>
        </p:nvSpPr>
        <p:spPr/>
        <p:txBody>
          <a:bodyPr/>
          <a:lstStyle/>
          <a:p>
            <a:r>
              <a:rPr lang="en-US" smtClean="0"/>
              <a:t>Advocating for Low-income Virginians Over 30 Years</a:t>
            </a:r>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31850C2-6145-4A13-8542-AF3ABE2764AE}"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CDCC53B-83E4-4B51-9AAF-5F987B8A65C2}" type="datetime1">
              <a:rPr lang="en-US" smtClean="0"/>
              <a:pPr/>
              <a:t>5/6/2013</a:t>
            </a:fld>
            <a:endParaRPr lang="en-US"/>
          </a:p>
        </p:txBody>
      </p:sp>
      <p:sp>
        <p:nvSpPr>
          <p:cNvPr id="5" name="Footer Placeholder 4"/>
          <p:cNvSpPr>
            <a:spLocks noGrp="1"/>
          </p:cNvSpPr>
          <p:nvPr>
            <p:ph type="ftr" sz="quarter" idx="11"/>
          </p:nvPr>
        </p:nvSpPr>
        <p:spPr/>
        <p:txBody>
          <a:bodyPr/>
          <a:lstStyle/>
          <a:p>
            <a:r>
              <a:rPr lang="en-US" smtClean="0"/>
              <a:t>Advocating for Low-income Virginians Over 30 Years</a:t>
            </a:r>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31850C2-6145-4A13-8542-AF3ABE2764AE}"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r>
              <a:rPr lang="en-US" smtClean="0"/>
              <a:t>Advocating for Low-income Virginians Over 30 Years</a:t>
            </a:r>
            <a:endParaRPr lang="en-US"/>
          </a:p>
        </p:txBody>
      </p:sp>
      <p:sp>
        <p:nvSpPr>
          <p:cNvPr id="4" name="Date Placeholder 3"/>
          <p:cNvSpPr>
            <a:spLocks noGrp="1"/>
          </p:cNvSpPr>
          <p:nvPr>
            <p:ph type="dt" sz="half" idx="10"/>
          </p:nvPr>
        </p:nvSpPr>
        <p:spPr/>
        <p:txBody>
          <a:bodyPr/>
          <a:lstStyle/>
          <a:p>
            <a:fld id="{FE814619-E7D0-4179-9067-D16B4BA003B7}" type="datetime1">
              <a:rPr lang="en-US" smtClean="0"/>
              <a:pPr/>
              <a:t>5/6/2013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31850C2-6145-4A13-8542-AF3ABE2764AE}"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A5DBD86-1321-41D4-BA32-E152A2233538}" type="datetime1">
              <a:rPr lang="en-US" smtClean="0"/>
              <a:pPr/>
              <a:t>5/6/2013</a:t>
            </a:fld>
            <a:endParaRPr lang="en-US"/>
          </a:p>
        </p:txBody>
      </p:sp>
      <p:sp>
        <p:nvSpPr>
          <p:cNvPr id="6" name="Footer Placeholder 5"/>
          <p:cNvSpPr>
            <a:spLocks noGrp="1"/>
          </p:cNvSpPr>
          <p:nvPr>
            <p:ph type="ftr" sz="quarter" idx="11"/>
          </p:nvPr>
        </p:nvSpPr>
        <p:spPr/>
        <p:txBody>
          <a:bodyPr/>
          <a:lstStyle/>
          <a:p>
            <a:r>
              <a:rPr lang="en-US" smtClean="0"/>
              <a:t>Advocating for Low-income Virginians Over 30 Years</a:t>
            </a:r>
            <a:endParaRPr lang="en-US"/>
          </a:p>
        </p:txBody>
      </p:sp>
      <p:sp>
        <p:nvSpPr>
          <p:cNvPr id="7" name="Slide Number Placeholder 6"/>
          <p:cNvSpPr>
            <a:spLocks noGrp="1"/>
          </p:cNvSpPr>
          <p:nvPr>
            <p:ph type="sldNum" sz="quarter" idx="12"/>
          </p:nvPr>
        </p:nvSpPr>
        <p:spPr/>
        <p:txBody>
          <a:bodyPr/>
          <a:lstStyle/>
          <a:p>
            <a:fld id="{B31850C2-6145-4A13-8542-AF3ABE2764AE}"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FBB49E0-F77B-420A-B590-76CAA5F1D0A6}" type="datetime1">
              <a:rPr lang="en-US" smtClean="0"/>
              <a:pPr/>
              <a:t>5/6/2013</a:t>
            </a:fld>
            <a:endParaRPr lang="en-US"/>
          </a:p>
        </p:txBody>
      </p:sp>
      <p:sp>
        <p:nvSpPr>
          <p:cNvPr id="8" name="Footer Placeholder 7"/>
          <p:cNvSpPr>
            <a:spLocks noGrp="1"/>
          </p:cNvSpPr>
          <p:nvPr>
            <p:ph type="ftr" sz="quarter" idx="11"/>
          </p:nvPr>
        </p:nvSpPr>
        <p:spPr>
          <a:xfrm>
            <a:off x="304800" y="6409944"/>
            <a:ext cx="3581400" cy="365760"/>
          </a:xfrm>
        </p:spPr>
        <p:txBody>
          <a:bodyPr/>
          <a:lstStyle/>
          <a:p>
            <a:r>
              <a:rPr lang="en-US" smtClean="0"/>
              <a:t>Advocating for Low-income Virginians Over 30 Years</a:t>
            </a:r>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31850C2-6145-4A13-8542-AF3ABE2764AE}"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9BF5019-D6D4-4BF0-B706-604F807BEC71}" type="datetime1">
              <a:rPr lang="en-US" smtClean="0"/>
              <a:pPr/>
              <a:t>5/6/2013</a:t>
            </a:fld>
            <a:endParaRPr lang="en-US"/>
          </a:p>
        </p:txBody>
      </p:sp>
      <p:sp>
        <p:nvSpPr>
          <p:cNvPr id="4" name="Footer Placeholder 3"/>
          <p:cNvSpPr>
            <a:spLocks noGrp="1"/>
          </p:cNvSpPr>
          <p:nvPr>
            <p:ph type="ftr" sz="quarter" idx="11"/>
          </p:nvPr>
        </p:nvSpPr>
        <p:spPr/>
        <p:txBody>
          <a:bodyPr/>
          <a:lstStyle/>
          <a:p>
            <a:r>
              <a:rPr lang="en-US" smtClean="0"/>
              <a:t>Advocating for Low-income Virginians Over 30 Years</a:t>
            </a:r>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31850C2-6145-4A13-8542-AF3ABE2764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C5FB382-A254-4BE6-922C-38A2077EE593}" type="datetime1">
              <a:rPr lang="en-US" smtClean="0"/>
              <a:pPr/>
              <a:t>5/6/2013</a:t>
            </a:fld>
            <a:endParaRPr lang="en-US"/>
          </a:p>
        </p:txBody>
      </p:sp>
      <p:sp>
        <p:nvSpPr>
          <p:cNvPr id="3" name="Footer Placeholder 2"/>
          <p:cNvSpPr>
            <a:spLocks noGrp="1"/>
          </p:cNvSpPr>
          <p:nvPr>
            <p:ph type="ftr" sz="quarter" idx="11"/>
          </p:nvPr>
        </p:nvSpPr>
        <p:spPr/>
        <p:txBody>
          <a:bodyPr/>
          <a:lstStyle/>
          <a:p>
            <a:r>
              <a:rPr lang="en-US" smtClean="0"/>
              <a:t>Advocating for Low-income Virginians Over 30 Years</a:t>
            </a:r>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31850C2-6145-4A13-8542-AF3ABE2764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31850C2-6145-4A13-8542-AF3ABE2764AE}"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8021D6E-33D0-44D3-8459-FC5701B16252}" type="datetime1">
              <a:rPr lang="en-US" smtClean="0"/>
              <a:pPr/>
              <a:t>5/6/2013</a:t>
            </a:fld>
            <a:endParaRPr lang="en-US"/>
          </a:p>
        </p:txBody>
      </p:sp>
      <p:sp>
        <p:nvSpPr>
          <p:cNvPr id="6" name="Footer Placeholder 5"/>
          <p:cNvSpPr>
            <a:spLocks noGrp="1"/>
          </p:cNvSpPr>
          <p:nvPr>
            <p:ph type="ftr" sz="quarter" idx="11"/>
          </p:nvPr>
        </p:nvSpPr>
        <p:spPr>
          <a:xfrm>
            <a:off x="301752" y="6410848"/>
            <a:ext cx="3383280" cy="365760"/>
          </a:xfrm>
        </p:spPr>
        <p:txBody>
          <a:bodyPr/>
          <a:lstStyle/>
          <a:p>
            <a:r>
              <a:rPr lang="en-US" smtClean="0"/>
              <a:t>Advocating for Low-income Virginians Over 30 Years</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31850C2-6145-4A13-8542-AF3ABE2764AE}"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DD498120-F2DA-463F-BCC8-2DBB733DB84B}" type="datetime1">
              <a:rPr lang="en-US" smtClean="0"/>
              <a:pPr/>
              <a:t>5/6/2013</a:t>
            </a:fld>
            <a:endParaRPr lang="en-US"/>
          </a:p>
        </p:txBody>
      </p:sp>
      <p:sp>
        <p:nvSpPr>
          <p:cNvPr id="6" name="Footer Placeholder 5"/>
          <p:cNvSpPr>
            <a:spLocks noGrp="1"/>
          </p:cNvSpPr>
          <p:nvPr>
            <p:ph type="ftr" sz="quarter" idx="11"/>
          </p:nvPr>
        </p:nvSpPr>
        <p:spPr>
          <a:xfrm>
            <a:off x="301752" y="6410848"/>
            <a:ext cx="3584448" cy="365760"/>
          </a:xfrm>
        </p:spPr>
        <p:txBody>
          <a:bodyPr/>
          <a:lstStyle/>
          <a:p>
            <a:r>
              <a:rPr lang="en-US" smtClean="0"/>
              <a:t>Advocating for Low-income Virginians Over 30 Years</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A91E8E-638E-42E7-937E-6519ED3121D4}" type="datetime1">
              <a:rPr lang="en-US" smtClean="0"/>
              <a:pPr/>
              <a:t>5/6/2013</a:t>
            </a:fld>
            <a:endParaRPr lang="en-US"/>
          </a:p>
        </p:txBody>
      </p:sp>
      <p:sp>
        <p:nvSpPr>
          <p:cNvPr id="5" name="Footer Placeholder 4"/>
          <p:cNvSpPr>
            <a:spLocks noGrp="1"/>
          </p:cNvSpPr>
          <p:nvPr>
            <p:ph type="ftr" sz="quarter" idx="11"/>
          </p:nvPr>
        </p:nvSpPr>
        <p:spPr/>
        <p:txBody>
          <a:bodyPr/>
          <a:lstStyle/>
          <a:p>
            <a:r>
              <a:rPr lang="en-US" smtClean="0"/>
              <a:t>Advocating for Low-income Virginians Over 30 Years</a:t>
            </a:r>
            <a:endParaRPr lang="en-US"/>
          </a:p>
        </p:txBody>
      </p:sp>
      <p:sp>
        <p:nvSpPr>
          <p:cNvPr id="6" name="Slide Number Placeholder 5"/>
          <p:cNvSpPr>
            <a:spLocks noGrp="1"/>
          </p:cNvSpPr>
          <p:nvPr>
            <p:ph type="sldNum" sz="quarter" idx="12"/>
          </p:nvPr>
        </p:nvSpPr>
        <p:spPr/>
        <p:txBody>
          <a:bodyPr/>
          <a:lstStyle/>
          <a:p>
            <a:fld id="{B31850C2-6145-4A13-8542-AF3ABE2764A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31850C2-6145-4A13-8542-AF3ABE2764AE}"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650814-2C10-4CD1-9216-036F57ED4CA3}" type="datetime1">
              <a:rPr lang="en-US" smtClean="0"/>
              <a:pPr/>
              <a:t>5/6/2013</a:t>
            </a:fld>
            <a:endParaRPr lang="en-US"/>
          </a:p>
        </p:txBody>
      </p:sp>
      <p:sp>
        <p:nvSpPr>
          <p:cNvPr id="5" name="Footer Placeholder 4"/>
          <p:cNvSpPr>
            <a:spLocks noGrp="1"/>
          </p:cNvSpPr>
          <p:nvPr>
            <p:ph type="ftr" sz="quarter" idx="11"/>
          </p:nvPr>
        </p:nvSpPr>
        <p:spPr/>
        <p:txBody>
          <a:bodyPr/>
          <a:lstStyle/>
          <a:p>
            <a:r>
              <a:rPr lang="en-US" smtClean="0"/>
              <a:t>Advocating for Low-income Virginians Over 30 Years</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9711B59-28F2-493D-992A-D03EC79D48C6}" type="datetime1">
              <a:rPr lang="en-US" smtClean="0"/>
              <a:pPr/>
              <a:t>5/6/2013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en-US" smtClean="0"/>
              <a:t>Advocating for Low-income Virginians Over 30 Years</a:t>
            </a:r>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31850C2-6145-4A13-8542-AF3ABE2764AE}"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pcip.go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hhr.virginia.gov/Initiatives/HealthReform/" TargetMode="Externa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familiesusa.org/" TargetMode="External"/><Relationship Id="rId2" Type="http://schemas.openxmlformats.org/officeDocument/2006/relationships/hyperlink" Target="http://www.healthcare.gov/"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19.jpeg"/><Relationship Id="rId4" Type="http://schemas.openxmlformats.org/officeDocument/2006/relationships/hyperlink" Target="http://www.kff.org/"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819400"/>
            <a:ext cx="6400800" cy="1981200"/>
          </a:xfrm>
        </p:spPr>
        <p:txBody>
          <a:bodyPr>
            <a:normAutofit lnSpcReduction="10000"/>
          </a:bodyPr>
          <a:lstStyle/>
          <a:p>
            <a:r>
              <a:rPr lang="en-US" dirty="0" smtClean="0">
                <a:solidFill>
                  <a:schemeClr val="tx2">
                    <a:lumMod val="75000"/>
                  </a:schemeClr>
                </a:solidFill>
              </a:rPr>
              <a:t>Presentation TO </a:t>
            </a:r>
          </a:p>
          <a:p>
            <a:r>
              <a:rPr lang="en-US" dirty="0" smtClean="0">
                <a:solidFill>
                  <a:schemeClr val="tx2">
                    <a:lumMod val="75000"/>
                  </a:schemeClr>
                </a:solidFill>
              </a:rPr>
              <a:t>OBICI HEALTHCARE FOUNDATION</a:t>
            </a:r>
          </a:p>
          <a:p>
            <a:endParaRPr lang="en-US" dirty="0" smtClean="0">
              <a:solidFill>
                <a:schemeClr val="tx2">
                  <a:lumMod val="75000"/>
                </a:schemeClr>
              </a:solidFill>
            </a:endParaRPr>
          </a:p>
          <a:p>
            <a:r>
              <a:rPr lang="en-US" dirty="0" smtClean="0">
                <a:solidFill>
                  <a:schemeClr val="tx2">
                    <a:lumMod val="75000"/>
                  </a:schemeClr>
                </a:solidFill>
              </a:rPr>
              <a:t>BY</a:t>
            </a:r>
          </a:p>
          <a:p>
            <a:r>
              <a:rPr lang="en-US" dirty="0" smtClean="0">
                <a:solidFill>
                  <a:schemeClr val="tx2">
                    <a:lumMod val="75000"/>
                  </a:schemeClr>
                </a:solidFill>
              </a:rPr>
              <a:t>Jill Hanken, Staff Attorney</a:t>
            </a:r>
          </a:p>
          <a:p>
            <a:r>
              <a:rPr lang="en-US" dirty="0" smtClean="0">
                <a:solidFill>
                  <a:schemeClr val="tx2">
                    <a:lumMod val="75000"/>
                  </a:schemeClr>
                </a:solidFill>
              </a:rPr>
              <a:t>Virginia poverty law center</a:t>
            </a:r>
          </a:p>
          <a:p>
            <a:r>
              <a:rPr lang="en-US" dirty="0" smtClean="0">
                <a:solidFill>
                  <a:schemeClr val="tx2">
                    <a:lumMod val="75000"/>
                  </a:schemeClr>
                </a:solidFill>
              </a:rPr>
              <a:t>May 2012</a:t>
            </a:r>
            <a:endParaRPr lang="en-US" dirty="0">
              <a:solidFill>
                <a:schemeClr val="tx2">
                  <a:lumMod val="75000"/>
                </a:schemeClr>
              </a:solidFill>
            </a:endParaRPr>
          </a:p>
        </p:txBody>
      </p:sp>
      <p:sp>
        <p:nvSpPr>
          <p:cNvPr id="2" name="Title 1"/>
          <p:cNvSpPr>
            <a:spLocks noGrp="1"/>
          </p:cNvSpPr>
          <p:nvPr>
            <p:ph type="ctrTitle"/>
          </p:nvPr>
        </p:nvSpPr>
        <p:spPr>
          <a:xfrm>
            <a:off x="533400" y="-228600"/>
            <a:ext cx="7772400" cy="1905000"/>
          </a:xfrm>
        </p:spPr>
        <p:txBody>
          <a:bodyPr>
            <a:normAutofit/>
          </a:bodyPr>
          <a:lstStyle/>
          <a:p>
            <a:r>
              <a:rPr lang="en-US" sz="3600" b="1" dirty="0" smtClean="0">
                <a:solidFill>
                  <a:srgbClr val="C00000"/>
                </a:solidFill>
                <a:latin typeface="+mn-lt"/>
              </a:rPr>
              <a:t>THE AFFORDABLE CARE ACT</a:t>
            </a:r>
            <a:endParaRPr lang="en-US" sz="3600" b="1" dirty="0">
              <a:solidFill>
                <a:srgbClr val="C00000"/>
              </a:solidFill>
              <a:latin typeface="+mn-lt"/>
            </a:endParaRPr>
          </a:p>
        </p:txBody>
      </p:sp>
      <p:pic>
        <p:nvPicPr>
          <p:cNvPr id="8" name="Picture 7" descr="Mosaic VPLC.jpg"/>
          <p:cNvPicPr>
            <a:picLocks noChangeAspect="1"/>
          </p:cNvPicPr>
          <p:nvPr/>
        </p:nvPicPr>
        <p:blipFill>
          <a:blip r:embed="rId2" cstate="print"/>
          <a:stretch>
            <a:fillRect/>
          </a:stretch>
        </p:blipFill>
        <p:spPr>
          <a:xfrm>
            <a:off x="152400" y="4899976"/>
            <a:ext cx="8839200" cy="1500823"/>
          </a:xfrm>
          <a:prstGeom prst="rect">
            <a:avLst/>
          </a:prstGeom>
        </p:spPr>
      </p:pic>
      <p:sp>
        <p:nvSpPr>
          <p:cNvPr id="9" name="TextBox 8"/>
          <p:cNvSpPr txBox="1"/>
          <p:nvPr/>
        </p:nvSpPr>
        <p:spPr>
          <a:xfrm>
            <a:off x="152400" y="6400800"/>
            <a:ext cx="5105400" cy="369332"/>
          </a:xfrm>
          <a:prstGeom prst="rect">
            <a:avLst/>
          </a:prstGeom>
          <a:noFill/>
        </p:spPr>
        <p:txBody>
          <a:bodyPr wrap="square" rtlCol="0">
            <a:spAutoFit/>
          </a:bodyPr>
          <a:lstStyle/>
          <a:p>
            <a:r>
              <a:rPr lang="en-US" sz="1750" dirty="0" smtClean="0">
                <a:solidFill>
                  <a:schemeClr val="bg2">
                    <a:lumMod val="25000"/>
                  </a:schemeClr>
                </a:solidFill>
              </a:rPr>
              <a:t>700 E Main St. Suite 1410, Richmond, VA 23219</a:t>
            </a:r>
            <a:endParaRPr lang="en-US" sz="1750" dirty="0">
              <a:solidFill>
                <a:schemeClr val="bg2">
                  <a:lumMod val="25000"/>
                </a:schemeClr>
              </a:solidFill>
            </a:endParaRPr>
          </a:p>
        </p:txBody>
      </p:sp>
      <p:sp>
        <p:nvSpPr>
          <p:cNvPr id="10" name="TextBox 9"/>
          <p:cNvSpPr txBox="1"/>
          <p:nvPr/>
        </p:nvSpPr>
        <p:spPr>
          <a:xfrm>
            <a:off x="5181600" y="6400801"/>
            <a:ext cx="3733800" cy="353943"/>
          </a:xfrm>
          <a:prstGeom prst="rect">
            <a:avLst/>
          </a:prstGeom>
          <a:noFill/>
        </p:spPr>
        <p:txBody>
          <a:bodyPr wrap="square" rtlCol="0">
            <a:spAutoFit/>
          </a:bodyPr>
          <a:lstStyle/>
          <a:p>
            <a:r>
              <a:rPr lang="en-US" sz="1700" dirty="0">
                <a:solidFill>
                  <a:schemeClr val="bg2">
                    <a:lumMod val="25000"/>
                  </a:schemeClr>
                </a:solidFill>
              </a:rPr>
              <a:t>T</a:t>
            </a:r>
            <a:r>
              <a:rPr lang="en-US" sz="1700" dirty="0" smtClean="0">
                <a:solidFill>
                  <a:schemeClr val="bg2">
                    <a:lumMod val="25000"/>
                  </a:schemeClr>
                </a:solidFill>
              </a:rPr>
              <a:t>: 804-782-9430 </a:t>
            </a:r>
            <a:r>
              <a:rPr lang="en-US" sz="1700" dirty="0" smtClean="0">
                <a:solidFill>
                  <a:schemeClr val="tx2"/>
                </a:solidFill>
              </a:rPr>
              <a:t>	 </a:t>
            </a:r>
            <a:r>
              <a:rPr lang="en-US" sz="1700" dirty="0" smtClean="0">
                <a:solidFill>
                  <a:schemeClr val="tx1">
                    <a:lumMod val="75000"/>
                    <a:lumOff val="25000"/>
                  </a:schemeClr>
                </a:solidFill>
              </a:rPr>
              <a:t>F: 804-649-0974 </a:t>
            </a:r>
            <a:endParaRPr lang="en-US" sz="1700" dirty="0">
              <a:solidFill>
                <a:schemeClr val="tx1">
                  <a:lumMod val="75000"/>
                  <a:lumOff val="25000"/>
                </a:schemeClr>
              </a:solidFill>
            </a:endParaRPr>
          </a:p>
        </p:txBody>
      </p:sp>
      <p:pic>
        <p:nvPicPr>
          <p:cNvPr id="11" name="Picture 10" descr="menubg.jpg"/>
          <p:cNvPicPr>
            <a:picLocks noChangeAspect="1"/>
          </p:cNvPicPr>
          <p:nvPr/>
        </p:nvPicPr>
        <p:blipFill>
          <a:blip r:embed="rId3"/>
          <a:stretch>
            <a:fillRect/>
          </a:stretch>
        </p:blipFill>
        <p:spPr>
          <a:xfrm>
            <a:off x="5105400" y="6400800"/>
            <a:ext cx="9525" cy="285750"/>
          </a:xfrm>
          <a:prstGeom prst="rect">
            <a:avLst/>
          </a:prstGeom>
        </p:spPr>
      </p:pic>
      <p:pic>
        <p:nvPicPr>
          <p:cNvPr id="12" name="Picture 11" descr="menubg.jpg"/>
          <p:cNvPicPr>
            <a:picLocks noChangeAspect="1"/>
          </p:cNvPicPr>
          <p:nvPr/>
        </p:nvPicPr>
        <p:blipFill>
          <a:blip r:embed="rId3"/>
          <a:stretch>
            <a:fillRect/>
          </a:stretch>
        </p:blipFill>
        <p:spPr>
          <a:xfrm>
            <a:off x="7010400" y="6400800"/>
            <a:ext cx="9525" cy="285750"/>
          </a:xfrm>
          <a:prstGeom prst="rect">
            <a:avLst/>
          </a:prstGeom>
        </p:spPr>
      </p:pic>
      <p:pic>
        <p:nvPicPr>
          <p:cNvPr id="13" name="Picture 12" descr="VPLC 2011 logo.JPG"/>
          <p:cNvPicPr>
            <a:picLocks noChangeAspect="1"/>
          </p:cNvPicPr>
          <p:nvPr/>
        </p:nvPicPr>
        <p:blipFill>
          <a:blip r:embed="rId4" cstate="print"/>
          <a:stretch>
            <a:fillRect/>
          </a:stretch>
        </p:blipFill>
        <p:spPr>
          <a:xfrm>
            <a:off x="4453128" y="2331723"/>
            <a:ext cx="244145" cy="23058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Virginia Poverty Law Center</a:t>
            </a:r>
            <a:endParaRPr lang="en-US" b="1" dirty="0">
              <a:solidFill>
                <a:srgbClr val="C00000"/>
              </a:solidFill>
            </a:endParaRPr>
          </a:p>
        </p:txBody>
      </p:sp>
      <p:sp>
        <p:nvSpPr>
          <p:cNvPr id="3" name="Content Placeholder 2"/>
          <p:cNvSpPr>
            <a:spLocks noGrp="1"/>
          </p:cNvSpPr>
          <p:nvPr>
            <p:ph sz="quarter" idx="1"/>
          </p:nvPr>
        </p:nvSpPr>
        <p:spPr/>
        <p:txBody>
          <a:bodyPr>
            <a:normAutofit/>
          </a:bodyPr>
          <a:lstStyle/>
          <a:p>
            <a:pPr algn="ctr">
              <a:buNone/>
            </a:pPr>
            <a:r>
              <a:rPr lang="en-US" sz="3200" dirty="0" smtClean="0"/>
              <a:t>The statewide support center for legal aid in Virginia providing support in</a:t>
            </a:r>
          </a:p>
          <a:p>
            <a:pPr algn="ctr">
              <a:buNone/>
            </a:pPr>
            <a:r>
              <a:rPr lang="en-US" sz="3200" b="1" i="1" cap="all" dirty="0" smtClean="0">
                <a:solidFill>
                  <a:schemeClr val="accent1"/>
                </a:solidFill>
              </a:rPr>
              <a:t> </a:t>
            </a:r>
            <a:r>
              <a:rPr lang="en-US" sz="2800" b="1" i="1" cap="all" dirty="0" smtClean="0">
                <a:solidFill>
                  <a:schemeClr val="accent1"/>
                </a:solidFill>
              </a:rPr>
              <a:t>advocacy </a:t>
            </a:r>
          </a:p>
          <a:p>
            <a:pPr algn="ctr">
              <a:buNone/>
            </a:pPr>
            <a:r>
              <a:rPr lang="en-US" sz="2800" b="1" i="1" cap="all" dirty="0" smtClean="0">
                <a:solidFill>
                  <a:schemeClr val="accent1"/>
                </a:solidFill>
              </a:rPr>
              <a:t>training</a:t>
            </a:r>
          </a:p>
          <a:p>
            <a:pPr algn="ctr">
              <a:buNone/>
            </a:pPr>
            <a:r>
              <a:rPr lang="en-US" sz="2800" b="1" i="1" cap="all" dirty="0" smtClean="0">
                <a:solidFill>
                  <a:schemeClr val="accent1"/>
                </a:solidFill>
              </a:rPr>
              <a:t>litigation </a:t>
            </a:r>
          </a:p>
          <a:p>
            <a:pPr algn="ctr">
              <a:buNone/>
            </a:pPr>
            <a:r>
              <a:rPr lang="en-US" sz="3200" dirty="0" smtClean="0"/>
              <a:t>on the civil justice issues faced by </a:t>
            </a:r>
          </a:p>
          <a:p>
            <a:pPr algn="ctr">
              <a:buNone/>
            </a:pPr>
            <a:r>
              <a:rPr lang="en-US" sz="3200" dirty="0" smtClean="0"/>
              <a:t>low-income Virginians</a:t>
            </a:r>
          </a:p>
          <a:p>
            <a:pPr algn="ctr">
              <a:buNone/>
            </a:pPr>
            <a:endParaRPr lang="en-US" sz="3200" dirty="0" smtClean="0"/>
          </a:p>
          <a:p>
            <a:pPr algn="ctr">
              <a:buNone/>
            </a:pPr>
            <a:endParaRPr lang="en-US" sz="3200" dirty="0"/>
          </a:p>
        </p:txBody>
      </p:sp>
      <p:pic>
        <p:nvPicPr>
          <p:cNvPr id="4" name="Picture 3" descr="VPLC 2011 logo.JPG"/>
          <p:cNvPicPr>
            <a:picLocks noChangeAspect="1"/>
          </p:cNvPicPr>
          <p:nvPr/>
        </p:nvPicPr>
        <p:blipFill>
          <a:blip r:embed="rId2" cstate="print"/>
          <a:stretch>
            <a:fillRect/>
          </a:stretch>
        </p:blipFill>
        <p:spPr>
          <a:xfrm>
            <a:off x="4453128" y="1188720"/>
            <a:ext cx="244145" cy="23058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THE AFFORDABLE CARE ACT</a:t>
            </a:r>
            <a:endParaRPr lang="en-US" dirty="0">
              <a:solidFill>
                <a:srgbClr val="C00000"/>
              </a:solidFill>
            </a:endParaRPr>
          </a:p>
        </p:txBody>
      </p:sp>
      <p:sp>
        <p:nvSpPr>
          <p:cNvPr id="3" name="Content Placeholder 2"/>
          <p:cNvSpPr>
            <a:spLocks noGrp="1"/>
          </p:cNvSpPr>
          <p:nvPr>
            <p:ph sz="quarter" idx="1"/>
          </p:nvPr>
        </p:nvSpPr>
        <p:spPr/>
        <p:txBody>
          <a:bodyPr/>
          <a:lstStyle/>
          <a:p>
            <a:pPr>
              <a:buNone/>
            </a:pPr>
            <a:endParaRPr lang="en-US" dirty="0" smtClean="0"/>
          </a:p>
          <a:p>
            <a:r>
              <a:rPr lang="en-US" dirty="0" smtClean="0"/>
              <a:t>Purpose</a:t>
            </a:r>
          </a:p>
          <a:p>
            <a:r>
              <a:rPr lang="en-US" dirty="0" smtClean="0"/>
              <a:t>Key Provisions</a:t>
            </a:r>
          </a:p>
          <a:p>
            <a:r>
              <a:rPr lang="en-US" dirty="0" smtClean="0"/>
              <a:t>Implementation in Virginia</a:t>
            </a:r>
          </a:p>
          <a:p>
            <a:r>
              <a:rPr lang="en-US" dirty="0" smtClean="0"/>
              <a:t>U.S. Supreme Court</a:t>
            </a:r>
          </a:p>
          <a:p>
            <a:r>
              <a:rPr lang="en-US" dirty="0" smtClean="0"/>
              <a:t>The Future</a:t>
            </a:r>
            <a:endParaRPr lang="en-US" dirty="0"/>
          </a:p>
        </p:txBody>
      </p:sp>
      <p:pic>
        <p:nvPicPr>
          <p:cNvPr id="4" name="Picture 3" descr="VPLC 2011 logo.JPG"/>
          <p:cNvPicPr>
            <a:picLocks noChangeAspect="1"/>
          </p:cNvPicPr>
          <p:nvPr/>
        </p:nvPicPr>
        <p:blipFill>
          <a:blip r:embed="rId2" cstate="print"/>
          <a:stretch>
            <a:fillRect/>
          </a:stretch>
        </p:blipFill>
        <p:spPr>
          <a:xfrm>
            <a:off x="4453128" y="1188720"/>
            <a:ext cx="244145" cy="23058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835152"/>
          </a:xfrm>
        </p:spPr>
        <p:txBody>
          <a:bodyPr>
            <a:noAutofit/>
          </a:bodyPr>
          <a:lstStyle/>
          <a:p>
            <a:r>
              <a:rPr lang="en-US" sz="2800" dirty="0" smtClean="0">
                <a:solidFill>
                  <a:srgbClr val="C00000"/>
                </a:solidFill>
              </a:rPr>
              <a:t>PATIENT PROTECTION &amp;</a:t>
            </a:r>
            <a:br>
              <a:rPr lang="en-US" sz="2800" dirty="0" smtClean="0">
                <a:solidFill>
                  <a:srgbClr val="C00000"/>
                </a:solidFill>
              </a:rPr>
            </a:br>
            <a:r>
              <a:rPr lang="en-US" sz="2800" dirty="0" smtClean="0">
                <a:solidFill>
                  <a:srgbClr val="C00000"/>
                </a:solidFill>
              </a:rPr>
              <a:t> AFFORDABLE CARE ACT (ACA)</a:t>
            </a:r>
            <a:endParaRPr lang="en-US" sz="2800" dirty="0">
              <a:solidFill>
                <a:srgbClr val="C00000"/>
              </a:solidFill>
            </a:endParaRPr>
          </a:p>
        </p:txBody>
      </p:sp>
      <p:sp>
        <p:nvSpPr>
          <p:cNvPr id="3" name="Content Placeholder 2"/>
          <p:cNvSpPr>
            <a:spLocks noGrp="1"/>
          </p:cNvSpPr>
          <p:nvPr>
            <p:ph sz="quarter" idx="1"/>
          </p:nvPr>
        </p:nvSpPr>
        <p:spPr/>
        <p:txBody>
          <a:bodyPr/>
          <a:lstStyle/>
          <a:p>
            <a:pPr marL="1009650" lvl="1" indent="-609600">
              <a:lnSpc>
                <a:spcPct val="80000"/>
              </a:lnSpc>
              <a:spcAft>
                <a:spcPct val="60000"/>
              </a:spcAft>
              <a:buFont typeface="Arial" pitchFamily="34" charset="0"/>
              <a:buChar char="•"/>
            </a:pPr>
            <a:r>
              <a:rPr lang="en-US" b="1" dirty="0" smtClean="0">
                <a:solidFill>
                  <a:schemeClr val="tx1"/>
                </a:solidFill>
              </a:rPr>
              <a:t>Comprehensive care</a:t>
            </a:r>
            <a:r>
              <a:rPr lang="en-US" b="1" dirty="0" smtClean="0"/>
              <a:t>	</a:t>
            </a:r>
            <a:r>
              <a:rPr lang="en-US" sz="2400" b="1" dirty="0" smtClean="0"/>
              <a:t>			</a:t>
            </a:r>
          </a:p>
          <a:p>
            <a:pPr marL="1409700" lvl="2" indent="-609600">
              <a:lnSpc>
                <a:spcPct val="80000"/>
              </a:lnSpc>
              <a:spcAft>
                <a:spcPct val="60000"/>
              </a:spcAft>
              <a:buFont typeface="Courier New" pitchFamily="49" charset="0"/>
              <a:buChar char="o"/>
            </a:pPr>
            <a:r>
              <a:rPr lang="en-US" dirty="0" smtClean="0"/>
              <a:t>Available to all legally in U.S.			</a:t>
            </a:r>
          </a:p>
          <a:p>
            <a:pPr marL="1409700" lvl="2" indent="-609600">
              <a:lnSpc>
                <a:spcPct val="80000"/>
              </a:lnSpc>
              <a:spcAft>
                <a:spcPct val="60000"/>
              </a:spcAft>
              <a:buFont typeface="Courier New" pitchFamily="49" charset="0"/>
              <a:buChar char="o"/>
            </a:pPr>
            <a:r>
              <a:rPr lang="en-US" dirty="0" smtClean="0"/>
              <a:t>Affordable </a:t>
            </a:r>
          </a:p>
          <a:p>
            <a:pPr marL="1009650" lvl="1" indent="-609600">
              <a:lnSpc>
                <a:spcPct val="80000"/>
              </a:lnSpc>
              <a:spcAft>
                <a:spcPct val="60000"/>
              </a:spcAft>
              <a:buFont typeface="Arial" pitchFamily="34" charset="0"/>
              <a:buChar char="•"/>
            </a:pPr>
            <a:r>
              <a:rPr lang="en-US" b="1" dirty="0" smtClean="0">
                <a:solidFill>
                  <a:schemeClr val="tx1"/>
                </a:solidFill>
              </a:rPr>
              <a:t>Health Insurers Compete</a:t>
            </a:r>
          </a:p>
          <a:p>
            <a:pPr marL="1409700" lvl="2" indent="-609600">
              <a:lnSpc>
                <a:spcPct val="80000"/>
              </a:lnSpc>
              <a:spcAft>
                <a:spcPct val="60000"/>
              </a:spcAft>
              <a:buFont typeface="Courier New" pitchFamily="49" charset="0"/>
              <a:buChar char="o"/>
            </a:pPr>
            <a:r>
              <a:rPr lang="en-US" dirty="0" smtClean="0"/>
              <a:t>On good care and customer service</a:t>
            </a:r>
          </a:p>
          <a:p>
            <a:pPr marL="1409700" lvl="2" indent="-609600">
              <a:lnSpc>
                <a:spcPct val="80000"/>
              </a:lnSpc>
              <a:spcAft>
                <a:spcPct val="60000"/>
              </a:spcAft>
              <a:buFont typeface="Courier New" pitchFamily="49" charset="0"/>
              <a:buChar char="o"/>
            </a:pPr>
            <a:r>
              <a:rPr lang="en-US" dirty="0" smtClean="0"/>
              <a:t>Not by denying care. </a:t>
            </a:r>
          </a:p>
          <a:p>
            <a:pPr marL="1009650" lvl="1" indent="-609600">
              <a:lnSpc>
                <a:spcPct val="80000"/>
              </a:lnSpc>
              <a:spcAft>
                <a:spcPct val="60000"/>
              </a:spcAft>
              <a:buFont typeface="Arial" pitchFamily="34" charset="0"/>
              <a:buChar char="•"/>
            </a:pPr>
            <a:r>
              <a:rPr lang="en-US" b="1" dirty="0" smtClean="0">
                <a:solidFill>
                  <a:schemeClr val="tx1"/>
                </a:solidFill>
              </a:rPr>
              <a:t>Foundation for Better Medical Care</a:t>
            </a:r>
          </a:p>
          <a:p>
            <a:pPr marL="1409700" lvl="2" indent="-609600">
              <a:lnSpc>
                <a:spcPct val="80000"/>
              </a:lnSpc>
              <a:spcAft>
                <a:spcPct val="60000"/>
              </a:spcAft>
              <a:buFont typeface="Courier New" pitchFamily="49" charset="0"/>
              <a:buChar char="o"/>
            </a:pPr>
            <a:r>
              <a:rPr lang="en-US" dirty="0" smtClean="0"/>
              <a:t>Effective health care, not just volume </a:t>
            </a:r>
          </a:p>
          <a:p>
            <a:pPr marL="1409700" lvl="2" indent="-609600">
              <a:lnSpc>
                <a:spcPct val="80000"/>
              </a:lnSpc>
              <a:spcAft>
                <a:spcPct val="60000"/>
              </a:spcAft>
              <a:buFont typeface="Courier New" pitchFamily="49" charset="0"/>
              <a:buChar char="o"/>
            </a:pPr>
            <a:r>
              <a:rPr lang="en-US" dirty="0" smtClean="0"/>
              <a:t>Leads to lower health care costs </a:t>
            </a:r>
            <a:endParaRPr lang="en-US" dirty="0"/>
          </a:p>
        </p:txBody>
      </p:sp>
      <p:pic>
        <p:nvPicPr>
          <p:cNvPr id="4" name="Picture 3" descr="VPLC 2011 logo.JPG"/>
          <p:cNvPicPr>
            <a:picLocks noChangeAspect="1"/>
          </p:cNvPicPr>
          <p:nvPr/>
        </p:nvPicPr>
        <p:blipFill>
          <a:blip r:embed="rId2" cstate="print"/>
          <a:stretch>
            <a:fillRect/>
          </a:stretch>
        </p:blipFill>
        <p:spPr>
          <a:xfrm>
            <a:off x="4453128" y="1188720"/>
            <a:ext cx="244145" cy="230581"/>
          </a:xfrm>
          <a:prstGeom prst="rect">
            <a:avLst/>
          </a:prstGeom>
          <a:noFill/>
          <a:ln>
            <a:noFill/>
          </a:ln>
        </p:spPr>
      </p:pic>
      <p:pic>
        <p:nvPicPr>
          <p:cNvPr id="5" name="Picture 1"/>
          <p:cNvPicPr>
            <a:picLocks noChangeAspect="1" noChangeArrowheads="1"/>
          </p:cNvPicPr>
          <p:nvPr/>
        </p:nvPicPr>
        <p:blipFill>
          <a:blip r:embed="rId3" cstate="print"/>
          <a:srcRect/>
          <a:stretch>
            <a:fillRect/>
          </a:stretch>
        </p:blipFill>
        <p:spPr bwMode="auto">
          <a:xfrm>
            <a:off x="6400800" y="1752601"/>
            <a:ext cx="2133600" cy="2286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ACA’S MAJOR CHANGES</a:t>
            </a:r>
            <a:endParaRPr lang="en-US" dirty="0">
              <a:solidFill>
                <a:srgbClr val="C00000"/>
              </a:solidFill>
            </a:endParaRPr>
          </a:p>
        </p:txBody>
      </p:sp>
      <p:sp>
        <p:nvSpPr>
          <p:cNvPr id="3" name="Content Placeholder 2"/>
          <p:cNvSpPr>
            <a:spLocks noGrp="1"/>
          </p:cNvSpPr>
          <p:nvPr>
            <p:ph sz="quarter" idx="1"/>
          </p:nvPr>
        </p:nvSpPr>
        <p:spPr/>
        <p:txBody>
          <a:bodyPr/>
          <a:lstStyle/>
          <a:p>
            <a:endParaRPr lang="en-US" b="1" dirty="0" smtClean="0"/>
          </a:p>
          <a:p>
            <a:r>
              <a:rPr lang="en-US" b="1" dirty="0" smtClean="0"/>
              <a:t>Big changes on January 1, 2014</a:t>
            </a:r>
          </a:p>
          <a:p>
            <a:pPr lvl="1"/>
            <a:r>
              <a:rPr lang="en-US" dirty="0" smtClean="0">
                <a:solidFill>
                  <a:schemeClr val="bg2">
                    <a:lumMod val="25000"/>
                  </a:schemeClr>
                </a:solidFill>
              </a:rPr>
              <a:t>Medicaid expansion(+16 million enrolled)</a:t>
            </a:r>
          </a:p>
          <a:p>
            <a:pPr lvl="1"/>
            <a:r>
              <a:rPr lang="en-US" dirty="0" smtClean="0">
                <a:solidFill>
                  <a:schemeClr val="bg2">
                    <a:lumMod val="25000"/>
                  </a:schemeClr>
                </a:solidFill>
              </a:rPr>
              <a:t>State health exchanges created (+24 million insured)</a:t>
            </a:r>
          </a:p>
          <a:p>
            <a:pPr lvl="1"/>
            <a:r>
              <a:rPr lang="en-US" dirty="0" smtClean="0">
                <a:solidFill>
                  <a:schemeClr val="bg2">
                    <a:lumMod val="25000"/>
                  </a:schemeClr>
                </a:solidFill>
              </a:rPr>
              <a:t>Employer and individual mandates</a:t>
            </a:r>
          </a:p>
          <a:p>
            <a:pPr lvl="1">
              <a:buFontTx/>
              <a:buNone/>
            </a:pPr>
            <a:endParaRPr lang="en-US" dirty="0" smtClean="0"/>
          </a:p>
          <a:p>
            <a:r>
              <a:rPr lang="en-US" b="1" dirty="0" smtClean="0"/>
              <a:t>But there are many new improvements &amp; protections in place </a:t>
            </a:r>
            <a:r>
              <a:rPr lang="en-US" b="1" u="sng" dirty="0" smtClean="0"/>
              <a:t>today</a:t>
            </a:r>
            <a:r>
              <a:rPr lang="en-US" b="1" dirty="0" smtClean="0"/>
              <a:t>.</a:t>
            </a:r>
          </a:p>
          <a:p>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534400" cy="762000"/>
          </a:xfrm>
        </p:spPr>
        <p:txBody>
          <a:bodyPr>
            <a:normAutofit fontScale="90000"/>
          </a:bodyPr>
          <a:lstStyle/>
          <a:p>
            <a:pPr algn="l"/>
            <a:r>
              <a:rPr lang="en-US" sz="3600" b="1" dirty="0" smtClean="0">
                <a:solidFill>
                  <a:srgbClr val="0066CC"/>
                </a:solidFill>
              </a:rPr>
              <a:t> </a:t>
            </a:r>
            <a:r>
              <a:rPr lang="en-US" sz="3100" dirty="0" smtClean="0">
                <a:solidFill>
                  <a:srgbClr val="C00000"/>
                </a:solidFill>
              </a:rPr>
              <a:t>Private Health Insurance “Patient’s Bill of Rights” </a:t>
            </a:r>
            <a:endParaRPr lang="en-US" sz="3100" dirty="0">
              <a:solidFill>
                <a:srgbClr val="C00000"/>
              </a:solidFill>
            </a:endParaRPr>
          </a:p>
        </p:txBody>
      </p:sp>
      <p:sp>
        <p:nvSpPr>
          <p:cNvPr id="3" name="Content Placeholder 2"/>
          <p:cNvSpPr>
            <a:spLocks noGrp="1"/>
          </p:cNvSpPr>
          <p:nvPr>
            <p:ph sz="quarter" idx="1"/>
          </p:nvPr>
        </p:nvSpPr>
        <p:spPr/>
        <p:txBody>
          <a:bodyPr>
            <a:normAutofit lnSpcReduction="10000"/>
          </a:bodyPr>
          <a:lstStyle/>
          <a:p>
            <a:pPr marL="627063" indent="-339725">
              <a:spcBef>
                <a:spcPct val="25000"/>
              </a:spcBef>
              <a:spcAft>
                <a:spcPct val="5000"/>
              </a:spcAft>
            </a:pPr>
            <a:endParaRPr lang="en-US" sz="2800" dirty="0" smtClean="0"/>
          </a:p>
          <a:p>
            <a:pPr marL="627063" indent="-339725">
              <a:spcBef>
                <a:spcPct val="25000"/>
              </a:spcBef>
              <a:spcAft>
                <a:spcPct val="5000"/>
              </a:spcAft>
            </a:pPr>
            <a:r>
              <a:rPr lang="en-US" sz="2800" dirty="0" smtClean="0"/>
              <a:t>Allows children to stay on parent’s plan until </a:t>
            </a:r>
            <a:r>
              <a:rPr lang="en-US" sz="2800" b="1" dirty="0" smtClean="0"/>
              <a:t>26</a:t>
            </a:r>
            <a:r>
              <a:rPr lang="en-US" sz="2800" b="1" baseline="30000" dirty="0" smtClean="0"/>
              <a:t>th</a:t>
            </a:r>
            <a:r>
              <a:rPr lang="en-US" sz="2800" b="1" dirty="0" smtClean="0"/>
              <a:t> birthday</a:t>
            </a:r>
            <a:r>
              <a:rPr lang="en-US" sz="2800" dirty="0" smtClean="0"/>
              <a:t> (even if married).*</a:t>
            </a:r>
          </a:p>
          <a:p>
            <a:pPr marL="627063" indent="-339725">
              <a:spcBef>
                <a:spcPct val="25000"/>
              </a:spcBef>
              <a:spcAft>
                <a:spcPct val="5000"/>
              </a:spcAft>
            </a:pPr>
            <a:r>
              <a:rPr lang="en-US" sz="2800" dirty="0" smtClean="0"/>
              <a:t>Ends </a:t>
            </a:r>
            <a:r>
              <a:rPr lang="en-US" sz="2800" b="1" dirty="0" smtClean="0"/>
              <a:t>lifetime</a:t>
            </a:r>
            <a:r>
              <a:rPr lang="en-US" sz="2800" dirty="0" smtClean="0"/>
              <a:t> dollar caps &amp; phases out annual limits</a:t>
            </a:r>
          </a:p>
          <a:p>
            <a:pPr marL="627063" indent="-339725">
              <a:spcBef>
                <a:spcPct val="25000"/>
              </a:spcBef>
              <a:spcAft>
                <a:spcPct val="5000"/>
              </a:spcAft>
            </a:pPr>
            <a:r>
              <a:rPr lang="en-US" sz="2800" dirty="0" smtClean="0"/>
              <a:t>Ends arbitrary </a:t>
            </a:r>
            <a:r>
              <a:rPr lang="en-US" sz="2800" b="1" dirty="0" smtClean="0"/>
              <a:t>rescissions</a:t>
            </a:r>
            <a:r>
              <a:rPr lang="en-US" sz="2800" dirty="0" smtClean="0"/>
              <a:t> of coverage</a:t>
            </a:r>
            <a:endParaRPr lang="en-US" sz="2800" b="1" dirty="0" smtClean="0">
              <a:solidFill>
                <a:srgbClr val="0066CC"/>
              </a:solidFill>
            </a:endParaRPr>
          </a:p>
          <a:p>
            <a:pPr marL="627063" indent="-339725">
              <a:spcBef>
                <a:spcPct val="25000"/>
              </a:spcBef>
              <a:spcAft>
                <a:spcPct val="5000"/>
              </a:spcAft>
            </a:pPr>
            <a:r>
              <a:rPr lang="en-US" sz="2800" dirty="0" smtClean="0"/>
              <a:t>Ends denial of coverage for </a:t>
            </a:r>
            <a:r>
              <a:rPr lang="en-US" sz="2800" u="sng" dirty="0" smtClean="0"/>
              <a:t>kids</a:t>
            </a:r>
            <a:r>
              <a:rPr lang="en-US" sz="2800" dirty="0" smtClean="0"/>
              <a:t> with </a:t>
            </a:r>
            <a:r>
              <a:rPr lang="en-US" sz="2800" b="1" dirty="0" smtClean="0"/>
              <a:t>pre-existing conditions</a:t>
            </a:r>
            <a:r>
              <a:rPr lang="en-US" sz="2800" dirty="0" smtClean="0"/>
              <a:t>.*</a:t>
            </a:r>
          </a:p>
          <a:p>
            <a:pPr marL="1027113" lvl="1" indent="-339725">
              <a:spcBef>
                <a:spcPct val="25000"/>
              </a:spcBef>
              <a:spcAft>
                <a:spcPct val="5000"/>
              </a:spcAft>
              <a:buNone/>
            </a:pPr>
            <a:r>
              <a:rPr lang="en-US" sz="2000" dirty="0" smtClean="0"/>
              <a:t>		</a:t>
            </a:r>
          </a:p>
          <a:p>
            <a:pPr marL="1027113" lvl="1" indent="-339725">
              <a:spcBef>
                <a:spcPct val="25000"/>
              </a:spcBef>
              <a:spcAft>
                <a:spcPct val="5000"/>
              </a:spcAft>
              <a:buNone/>
            </a:pPr>
            <a:r>
              <a:rPr lang="en-US" sz="2000" dirty="0" smtClean="0">
                <a:solidFill>
                  <a:schemeClr val="bg2">
                    <a:lumMod val="25000"/>
                  </a:schemeClr>
                </a:solidFill>
              </a:rPr>
              <a:t>*Some exceptions apply</a:t>
            </a:r>
          </a:p>
          <a:p>
            <a:pPr marL="1027113" lvl="1" indent="-339725">
              <a:spcBef>
                <a:spcPct val="25000"/>
              </a:spcBef>
              <a:spcAft>
                <a:spcPct val="5000"/>
              </a:spcAft>
              <a:buNone/>
            </a:pPr>
            <a:endParaRPr lang="en-US" sz="2000" dirty="0" smtClean="0"/>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88720"/>
            <a:ext cx="244145" cy="23058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bwMode="auto">
          <a:xfrm>
            <a:off x="6858000" y="4876800"/>
            <a:ext cx="1981200" cy="14478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“PATIENT’S BILL OF RIGHTS”, cont’d</a:t>
            </a:r>
            <a:endParaRPr lang="en-US" dirty="0">
              <a:solidFill>
                <a:srgbClr val="C00000"/>
              </a:solidFill>
            </a:endParaRPr>
          </a:p>
        </p:txBody>
      </p:sp>
      <p:sp>
        <p:nvSpPr>
          <p:cNvPr id="3" name="Content Placeholder 2"/>
          <p:cNvSpPr>
            <a:spLocks noGrp="1"/>
          </p:cNvSpPr>
          <p:nvPr>
            <p:ph sz="quarter" idx="1"/>
          </p:nvPr>
        </p:nvSpPr>
        <p:spPr/>
        <p:txBody>
          <a:bodyPr/>
          <a:lstStyle/>
          <a:p>
            <a:pPr marL="0" indent="-339725">
              <a:spcBef>
                <a:spcPts val="0"/>
              </a:spcBef>
              <a:defRPr/>
            </a:pPr>
            <a:r>
              <a:rPr lang="en-US" sz="2400" dirty="0" smtClean="0"/>
              <a:t>Ends co-pays or other </a:t>
            </a:r>
            <a:r>
              <a:rPr lang="en-US" sz="2400" b="1" dirty="0" smtClean="0"/>
              <a:t>out-of-pocket expenses</a:t>
            </a:r>
            <a:r>
              <a:rPr lang="en-US" sz="2400" dirty="0" smtClean="0"/>
              <a:t> for Preventive Care*</a:t>
            </a:r>
          </a:p>
          <a:p>
            <a:pPr marL="0" indent="-339725">
              <a:spcBef>
                <a:spcPts val="0"/>
              </a:spcBef>
              <a:buNone/>
              <a:defRPr/>
            </a:pPr>
            <a:endParaRPr lang="en-US" sz="2400" dirty="0" smtClean="0"/>
          </a:p>
          <a:p>
            <a:pPr marL="0" indent="-339725">
              <a:spcBef>
                <a:spcPts val="0"/>
              </a:spcBef>
              <a:defRPr/>
            </a:pPr>
            <a:r>
              <a:rPr lang="en-US" sz="2400" dirty="0" smtClean="0"/>
              <a:t>Gives </a:t>
            </a:r>
            <a:r>
              <a:rPr lang="en-US" sz="2400" b="1" dirty="0" smtClean="0"/>
              <a:t>choices</a:t>
            </a:r>
            <a:r>
              <a:rPr lang="en-US" sz="2400" dirty="0" smtClean="0"/>
              <a:t> of primary physician and direct access to OB/GYN*</a:t>
            </a:r>
          </a:p>
          <a:p>
            <a:pPr marL="0" indent="-339725">
              <a:spcBef>
                <a:spcPts val="0"/>
              </a:spcBef>
              <a:buNone/>
              <a:defRPr/>
            </a:pPr>
            <a:endParaRPr lang="en-US" sz="2400" dirty="0" smtClean="0"/>
          </a:p>
          <a:p>
            <a:pPr marL="0" indent="-339725">
              <a:spcBef>
                <a:spcPts val="0"/>
              </a:spcBef>
              <a:defRPr/>
            </a:pPr>
            <a:r>
              <a:rPr lang="en-US" sz="2400" dirty="0" smtClean="0"/>
              <a:t>Ends prior authorization for </a:t>
            </a:r>
            <a:r>
              <a:rPr lang="en-US" sz="2400" b="1" dirty="0" smtClean="0"/>
              <a:t>Emergency Care</a:t>
            </a:r>
            <a:r>
              <a:rPr lang="en-US" sz="2400" dirty="0" smtClean="0"/>
              <a:t>*</a:t>
            </a:r>
          </a:p>
          <a:p>
            <a:pPr marL="0" indent="-339725">
              <a:spcBef>
                <a:spcPts val="0"/>
              </a:spcBef>
              <a:buNone/>
              <a:defRPr/>
            </a:pPr>
            <a:endParaRPr lang="en-US" sz="2400" dirty="0" smtClean="0"/>
          </a:p>
          <a:p>
            <a:pPr marL="0" indent="-339725">
              <a:spcBef>
                <a:spcPts val="0"/>
              </a:spcBef>
              <a:defRPr/>
            </a:pPr>
            <a:r>
              <a:rPr lang="en-US" sz="2400" dirty="0" smtClean="0"/>
              <a:t>Gives new rights to </a:t>
            </a:r>
            <a:r>
              <a:rPr lang="en-US" sz="2400" b="1" dirty="0" smtClean="0"/>
              <a:t>Insurance Appeals </a:t>
            </a:r>
            <a:endParaRPr lang="en-US" sz="2000" b="1" dirty="0" smtClean="0"/>
          </a:p>
          <a:p>
            <a:pPr marL="0" indent="-339725">
              <a:spcBef>
                <a:spcPts val="0"/>
              </a:spcBef>
              <a:buNone/>
              <a:defRPr/>
            </a:pPr>
            <a:endParaRPr lang="en-US" sz="2000" dirty="0" smtClean="0"/>
          </a:p>
          <a:p>
            <a:pPr marL="0" indent="-339725">
              <a:spcBef>
                <a:spcPts val="0"/>
              </a:spcBef>
              <a:buNone/>
              <a:defRPr/>
            </a:pPr>
            <a:r>
              <a:rPr lang="en-US" sz="2000" dirty="0" smtClean="0"/>
              <a:t>		* Some exceptions apply	                                    </a:t>
            </a:r>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88720"/>
            <a:ext cx="244145" cy="23058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bwMode="auto">
          <a:xfrm>
            <a:off x="6477000" y="4572000"/>
            <a:ext cx="2057400" cy="1600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ENSURING REASONABLE PREMIUMS</a:t>
            </a:r>
            <a:endParaRPr lang="en-US" dirty="0">
              <a:solidFill>
                <a:srgbClr val="C00000"/>
              </a:solidFill>
            </a:endParaRPr>
          </a:p>
        </p:txBody>
      </p:sp>
      <p:sp>
        <p:nvSpPr>
          <p:cNvPr id="3" name="Content Placeholder 2"/>
          <p:cNvSpPr>
            <a:spLocks noGrp="1"/>
          </p:cNvSpPr>
          <p:nvPr>
            <p:ph sz="quarter" idx="1"/>
          </p:nvPr>
        </p:nvSpPr>
        <p:spPr/>
        <p:txBody>
          <a:bodyPr/>
          <a:lstStyle/>
          <a:p>
            <a:pPr marL="627063" indent="-339725">
              <a:lnSpc>
                <a:spcPct val="80000"/>
              </a:lnSpc>
              <a:spcBef>
                <a:spcPct val="25000"/>
              </a:spcBef>
              <a:spcAft>
                <a:spcPct val="5000"/>
              </a:spcAft>
              <a:defRPr/>
            </a:pPr>
            <a:endParaRPr lang="en-US" sz="2800" b="1" dirty="0" smtClean="0"/>
          </a:p>
          <a:p>
            <a:pPr marL="627063" indent="-339725">
              <a:lnSpc>
                <a:spcPct val="80000"/>
              </a:lnSpc>
              <a:spcBef>
                <a:spcPct val="25000"/>
              </a:spcBef>
              <a:spcAft>
                <a:spcPct val="5000"/>
              </a:spcAft>
              <a:defRPr/>
            </a:pPr>
            <a:r>
              <a:rPr lang="en-US" sz="2800" b="1" dirty="0" smtClean="0"/>
              <a:t>Rate Review</a:t>
            </a:r>
            <a:endParaRPr lang="en-US" sz="2800" dirty="0" smtClean="0"/>
          </a:p>
          <a:p>
            <a:pPr marL="1027113" lvl="1" indent="-339725">
              <a:lnSpc>
                <a:spcPct val="80000"/>
              </a:lnSpc>
              <a:spcBef>
                <a:spcPct val="25000"/>
              </a:spcBef>
              <a:spcAft>
                <a:spcPct val="5000"/>
              </a:spcAft>
              <a:defRPr/>
            </a:pPr>
            <a:r>
              <a:rPr lang="en-US" dirty="0" smtClean="0">
                <a:solidFill>
                  <a:schemeClr val="bg2">
                    <a:lumMod val="25000"/>
                  </a:schemeClr>
                </a:solidFill>
              </a:rPr>
              <a:t>Federal and state governments		</a:t>
            </a:r>
          </a:p>
          <a:p>
            <a:pPr marL="1027113" lvl="1" indent="-339725">
              <a:lnSpc>
                <a:spcPct val="80000"/>
              </a:lnSpc>
              <a:spcBef>
                <a:spcPct val="25000"/>
              </a:spcBef>
              <a:spcAft>
                <a:spcPct val="5000"/>
              </a:spcAft>
              <a:buNone/>
              <a:defRPr/>
            </a:pPr>
            <a:r>
              <a:rPr lang="en-US" dirty="0" smtClean="0">
                <a:solidFill>
                  <a:schemeClr val="bg2">
                    <a:lumMod val="25000"/>
                  </a:schemeClr>
                </a:solidFill>
              </a:rPr>
              <a:t>begin annual review of health</a:t>
            </a:r>
          </a:p>
          <a:p>
            <a:pPr marL="1027113" lvl="1" indent="-339725">
              <a:lnSpc>
                <a:spcPct val="80000"/>
              </a:lnSpc>
              <a:spcBef>
                <a:spcPct val="25000"/>
              </a:spcBef>
              <a:spcAft>
                <a:spcPct val="5000"/>
              </a:spcAft>
              <a:buNone/>
              <a:defRPr/>
            </a:pPr>
            <a:r>
              <a:rPr lang="en-US" dirty="0" smtClean="0">
                <a:solidFill>
                  <a:schemeClr val="bg2">
                    <a:lumMod val="25000"/>
                  </a:schemeClr>
                </a:solidFill>
              </a:rPr>
              <a:t>insurance premium increases. </a:t>
            </a:r>
          </a:p>
          <a:p>
            <a:pPr marL="2341563" lvl="4" indent="-339725">
              <a:lnSpc>
                <a:spcPct val="80000"/>
              </a:lnSpc>
              <a:spcBef>
                <a:spcPct val="25000"/>
              </a:spcBef>
              <a:spcAft>
                <a:spcPct val="5000"/>
              </a:spcAft>
              <a:buNone/>
              <a:defRPr/>
            </a:pPr>
            <a:endParaRPr lang="en-US" dirty="0" smtClean="0"/>
          </a:p>
          <a:p>
            <a:pPr marL="627063" indent="-339725">
              <a:lnSpc>
                <a:spcPct val="80000"/>
              </a:lnSpc>
              <a:spcBef>
                <a:spcPct val="25000"/>
              </a:spcBef>
              <a:spcAft>
                <a:spcPct val="5000"/>
              </a:spcAft>
              <a:defRPr/>
            </a:pPr>
            <a:r>
              <a:rPr lang="en-US" sz="2800" b="1" dirty="0" smtClean="0"/>
              <a:t>Medical Loss Ratio (MLR)</a:t>
            </a:r>
            <a:endParaRPr lang="en-US" sz="2800" dirty="0" smtClean="0"/>
          </a:p>
          <a:p>
            <a:pPr marL="1027113" lvl="1" indent="-339725">
              <a:lnSpc>
                <a:spcPct val="80000"/>
              </a:lnSpc>
              <a:spcBef>
                <a:spcPct val="25000"/>
              </a:spcBef>
              <a:spcAft>
                <a:spcPct val="5000"/>
              </a:spcAft>
              <a:defRPr/>
            </a:pPr>
            <a:r>
              <a:rPr lang="en-US" sz="2400" dirty="0" smtClean="0">
                <a:solidFill>
                  <a:schemeClr val="bg2">
                    <a:lumMod val="25000"/>
                  </a:schemeClr>
                </a:solidFill>
              </a:rPr>
              <a:t>Insurers must pay out 80¢ - 85¢</a:t>
            </a:r>
          </a:p>
          <a:p>
            <a:pPr marL="1027113" lvl="1" indent="-339725">
              <a:lnSpc>
                <a:spcPct val="80000"/>
              </a:lnSpc>
              <a:spcBef>
                <a:spcPct val="25000"/>
              </a:spcBef>
              <a:spcAft>
                <a:spcPct val="5000"/>
              </a:spcAft>
              <a:buNone/>
              <a:defRPr/>
            </a:pPr>
            <a:r>
              <a:rPr lang="en-US" sz="2400" dirty="0" smtClean="0">
                <a:solidFill>
                  <a:schemeClr val="bg2">
                    <a:lumMod val="25000"/>
                  </a:schemeClr>
                </a:solidFill>
              </a:rPr>
              <a:t>of each $1 premium for medical</a:t>
            </a:r>
          </a:p>
          <a:p>
            <a:pPr marL="1027113" lvl="1" indent="-339725">
              <a:lnSpc>
                <a:spcPct val="80000"/>
              </a:lnSpc>
              <a:spcBef>
                <a:spcPct val="25000"/>
              </a:spcBef>
              <a:spcAft>
                <a:spcPct val="5000"/>
              </a:spcAft>
              <a:buNone/>
              <a:defRPr/>
            </a:pPr>
            <a:r>
              <a:rPr lang="en-US" sz="2400" dirty="0" smtClean="0">
                <a:solidFill>
                  <a:schemeClr val="bg2">
                    <a:lumMod val="25000"/>
                  </a:schemeClr>
                </a:solidFill>
              </a:rPr>
              <a:t>benefits -- or pay rebates to consumers.</a:t>
            </a:r>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88720"/>
            <a:ext cx="244145" cy="23058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bwMode="auto">
          <a:xfrm>
            <a:off x="6553200" y="1447800"/>
            <a:ext cx="2133600" cy="25908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6553200" y="1295400"/>
            <a:ext cx="2133600" cy="33528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6553200" y="3276600"/>
            <a:ext cx="2133600" cy="2895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914400"/>
          </a:xfrm>
        </p:spPr>
        <p:txBody>
          <a:bodyPr>
            <a:normAutofit fontScale="90000"/>
          </a:bodyPr>
          <a:lstStyle/>
          <a:p>
            <a:r>
              <a:rPr lang="en-US" dirty="0" smtClean="0">
                <a:solidFill>
                  <a:srgbClr val="C00000"/>
                </a:solidFill>
              </a:rPr>
              <a:t>PRE-EXISTING CONDITION INSURANCE PLAN (PCIP)</a:t>
            </a:r>
            <a:endParaRPr lang="en-US" dirty="0">
              <a:solidFill>
                <a:srgbClr val="C00000"/>
              </a:solidFill>
            </a:endParaRPr>
          </a:p>
        </p:txBody>
      </p:sp>
      <p:sp>
        <p:nvSpPr>
          <p:cNvPr id="3" name="Content Placeholder 2"/>
          <p:cNvSpPr>
            <a:spLocks noGrp="1"/>
          </p:cNvSpPr>
          <p:nvPr>
            <p:ph sz="quarter" idx="1"/>
          </p:nvPr>
        </p:nvSpPr>
        <p:spPr/>
        <p:txBody>
          <a:bodyPr>
            <a:normAutofit lnSpcReduction="10000"/>
          </a:bodyPr>
          <a:lstStyle/>
          <a:p>
            <a:r>
              <a:rPr lang="en-US" sz="2800" b="1" dirty="0" smtClean="0"/>
              <a:t>“Bridge” to 2014</a:t>
            </a:r>
          </a:p>
          <a:p>
            <a:pPr lvl="1"/>
            <a:r>
              <a:rPr lang="en-US" sz="2400" dirty="0" smtClean="0">
                <a:solidFill>
                  <a:schemeClr val="bg2">
                    <a:lumMod val="25000"/>
                  </a:schemeClr>
                </a:solidFill>
              </a:rPr>
              <a:t>Uninsured for at least past six months  </a:t>
            </a:r>
          </a:p>
          <a:p>
            <a:pPr lvl="1"/>
            <a:r>
              <a:rPr lang="en-US" sz="2400" dirty="0" smtClean="0">
                <a:solidFill>
                  <a:schemeClr val="bg2">
                    <a:lumMod val="25000"/>
                  </a:schemeClr>
                </a:solidFill>
              </a:rPr>
              <a:t>Must have Pre-existing condition(s)</a:t>
            </a:r>
          </a:p>
          <a:p>
            <a:r>
              <a:rPr lang="en-US" sz="2800" b="1" dirty="0" smtClean="0"/>
              <a:t>Premiums range from:</a:t>
            </a:r>
          </a:p>
          <a:p>
            <a:pPr lvl="1"/>
            <a:r>
              <a:rPr lang="en-US" sz="2400" dirty="0" smtClean="0">
                <a:solidFill>
                  <a:schemeClr val="bg2">
                    <a:lumMod val="25000"/>
                  </a:schemeClr>
                </a:solidFill>
              </a:rPr>
              <a:t>≈$100 per month  (for children 0-18)</a:t>
            </a:r>
          </a:p>
          <a:p>
            <a:pPr lvl="1"/>
            <a:r>
              <a:rPr lang="en-US" sz="2400" dirty="0" smtClean="0">
                <a:solidFill>
                  <a:schemeClr val="bg2">
                    <a:lumMod val="25000"/>
                  </a:schemeClr>
                </a:solidFill>
              </a:rPr>
              <a:t>≈$400 per month (adults over age 55)	</a:t>
            </a:r>
          </a:p>
          <a:p>
            <a:r>
              <a:rPr lang="en-US" sz="2800" b="1" dirty="0" smtClean="0"/>
              <a:t>Deductibles</a:t>
            </a:r>
            <a:r>
              <a:rPr lang="en-US" sz="2800" dirty="0" smtClean="0"/>
              <a:t> for covered benefits (except for preventive services), &amp; </a:t>
            </a:r>
            <a:r>
              <a:rPr lang="en-US" sz="2800" b="1" dirty="0" smtClean="0"/>
              <a:t>co-pays</a:t>
            </a:r>
          </a:p>
          <a:p>
            <a:r>
              <a:rPr lang="en-US" sz="2800" b="1" dirty="0" smtClean="0"/>
              <a:t>Apply on-line </a:t>
            </a:r>
            <a:r>
              <a:rPr lang="en-US" sz="2800" dirty="0" smtClean="0">
                <a:solidFill>
                  <a:srgbClr val="00B0F0"/>
                </a:solidFill>
                <a:hlinkClick r:id="rId2"/>
              </a:rPr>
              <a:t>www.pcip.gov</a:t>
            </a:r>
            <a:r>
              <a:rPr lang="en-US" sz="2800" dirty="0" smtClean="0">
                <a:solidFill>
                  <a:srgbClr val="00B0F0"/>
                </a:solidFill>
              </a:rPr>
              <a:t>; </a:t>
            </a:r>
            <a:r>
              <a:rPr lang="en-US" sz="2800" u="sng" dirty="0" smtClean="0">
                <a:solidFill>
                  <a:srgbClr val="00B0F0"/>
                </a:solidFill>
              </a:rPr>
              <a:t>www.healthcare.gov</a:t>
            </a:r>
          </a:p>
          <a:p>
            <a:endParaRPr lang="en-US" dirty="0"/>
          </a:p>
        </p:txBody>
      </p:sp>
      <p:pic>
        <p:nvPicPr>
          <p:cNvPr id="4" name="Picture 3" descr="VPLC 2011 logo.JPG"/>
          <p:cNvPicPr>
            <a:picLocks noChangeAspect="1"/>
          </p:cNvPicPr>
          <p:nvPr/>
        </p:nvPicPr>
        <p:blipFill>
          <a:blip r:embed="rId3" cstate="print"/>
          <a:stretch>
            <a:fillRect/>
          </a:stretch>
        </p:blipFill>
        <p:spPr>
          <a:xfrm>
            <a:off x="4453128" y="1143000"/>
            <a:ext cx="244145" cy="2763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MEDICARE REFORMS</a:t>
            </a:r>
            <a:endParaRPr lang="en-US" dirty="0">
              <a:solidFill>
                <a:srgbClr val="C00000"/>
              </a:solidFill>
            </a:endParaRPr>
          </a:p>
        </p:txBody>
      </p:sp>
      <p:sp>
        <p:nvSpPr>
          <p:cNvPr id="3" name="Content Placeholder 2"/>
          <p:cNvSpPr>
            <a:spLocks noGrp="1"/>
          </p:cNvSpPr>
          <p:nvPr>
            <p:ph sz="quarter" idx="1"/>
          </p:nvPr>
        </p:nvSpPr>
        <p:spPr>
          <a:xfrm>
            <a:off x="301752" y="1527048"/>
            <a:ext cx="8503920" cy="4873752"/>
          </a:xfrm>
        </p:spPr>
        <p:txBody>
          <a:bodyPr>
            <a:normAutofit/>
          </a:bodyPr>
          <a:lstStyle/>
          <a:p>
            <a:pPr>
              <a:lnSpc>
                <a:spcPct val="80000"/>
              </a:lnSpc>
              <a:spcAft>
                <a:spcPct val="30000"/>
              </a:spcAft>
            </a:pPr>
            <a:r>
              <a:rPr lang="en-US" sz="2800" b="1" dirty="0" smtClean="0"/>
              <a:t>Closing the Rx “Doughnut Hole” </a:t>
            </a:r>
          </a:p>
          <a:p>
            <a:pPr lvl="1">
              <a:lnSpc>
                <a:spcPct val="80000"/>
              </a:lnSpc>
              <a:spcAft>
                <a:spcPct val="30000"/>
              </a:spcAft>
              <a:buFont typeface="Courier New" pitchFamily="49" charset="0"/>
              <a:buChar char="o"/>
            </a:pPr>
            <a:r>
              <a:rPr lang="en-US" sz="2400" dirty="0" smtClean="0">
                <a:solidFill>
                  <a:schemeClr val="bg2">
                    <a:lumMod val="25000"/>
                  </a:schemeClr>
                </a:solidFill>
              </a:rPr>
              <a:t>$250 Rebate (2010)</a:t>
            </a:r>
          </a:p>
          <a:p>
            <a:pPr lvl="1">
              <a:lnSpc>
                <a:spcPct val="80000"/>
              </a:lnSpc>
              <a:spcAft>
                <a:spcPct val="30000"/>
              </a:spcAft>
              <a:buFont typeface="Courier New" pitchFamily="49" charset="0"/>
              <a:buChar char="o"/>
            </a:pPr>
            <a:r>
              <a:rPr lang="en-US" sz="2400" dirty="0" smtClean="0">
                <a:solidFill>
                  <a:schemeClr val="bg2">
                    <a:lumMod val="25000"/>
                  </a:schemeClr>
                </a:solidFill>
              </a:rPr>
              <a:t>50% discount brand-name drugs (2011)</a:t>
            </a:r>
          </a:p>
          <a:p>
            <a:pPr lvl="1">
              <a:lnSpc>
                <a:spcPct val="80000"/>
              </a:lnSpc>
              <a:spcAft>
                <a:spcPct val="30000"/>
              </a:spcAft>
              <a:buFont typeface="Courier New" pitchFamily="49" charset="0"/>
              <a:buChar char="o"/>
            </a:pPr>
            <a:r>
              <a:rPr lang="en-US" sz="2400" dirty="0" smtClean="0">
                <a:solidFill>
                  <a:schemeClr val="bg2">
                    <a:lumMod val="25000"/>
                  </a:schemeClr>
                </a:solidFill>
              </a:rPr>
              <a:t>Doughnut hole ends by 2020 </a:t>
            </a:r>
          </a:p>
          <a:p>
            <a:pPr>
              <a:lnSpc>
                <a:spcPct val="80000"/>
              </a:lnSpc>
              <a:spcAft>
                <a:spcPct val="30000"/>
              </a:spcAft>
            </a:pPr>
            <a:r>
              <a:rPr lang="en-US" sz="2800" b="1" dirty="0" smtClean="0"/>
              <a:t>New preventive benefits</a:t>
            </a:r>
          </a:p>
          <a:p>
            <a:pPr lvl="1">
              <a:lnSpc>
                <a:spcPct val="80000"/>
              </a:lnSpc>
              <a:spcAft>
                <a:spcPct val="30000"/>
              </a:spcAft>
              <a:buFont typeface="Courier New" pitchFamily="49" charset="0"/>
              <a:buChar char="o"/>
            </a:pPr>
            <a:r>
              <a:rPr lang="en-US" sz="2400" dirty="0" smtClean="0">
                <a:solidFill>
                  <a:schemeClr val="bg2">
                    <a:lumMod val="25000"/>
                  </a:schemeClr>
                </a:solidFill>
              </a:rPr>
              <a:t>adds comprehensive annual check-up, other prevention benefits</a:t>
            </a:r>
          </a:p>
          <a:p>
            <a:pPr lvl="1">
              <a:lnSpc>
                <a:spcPct val="80000"/>
              </a:lnSpc>
              <a:spcAft>
                <a:spcPct val="30000"/>
              </a:spcAft>
              <a:buFont typeface="Courier New" pitchFamily="49" charset="0"/>
              <a:buChar char="o"/>
            </a:pPr>
            <a:r>
              <a:rPr lang="en-US" sz="2400" u="sng" dirty="0" smtClean="0">
                <a:solidFill>
                  <a:schemeClr val="bg2">
                    <a:lumMod val="25000"/>
                  </a:schemeClr>
                </a:solidFill>
              </a:rPr>
              <a:t>no</a:t>
            </a:r>
            <a:r>
              <a:rPr lang="en-US" sz="2400" dirty="0" smtClean="0">
                <a:solidFill>
                  <a:schemeClr val="bg2">
                    <a:lumMod val="25000"/>
                  </a:schemeClr>
                </a:solidFill>
              </a:rPr>
              <a:t> out-of-pocket costs.</a:t>
            </a:r>
          </a:p>
          <a:p>
            <a:pPr>
              <a:lnSpc>
                <a:spcPct val="80000"/>
              </a:lnSpc>
              <a:spcAft>
                <a:spcPct val="30000"/>
              </a:spcAft>
            </a:pPr>
            <a:r>
              <a:rPr lang="en-US" sz="2800" b="1" dirty="0" smtClean="0"/>
              <a:t>Improves solvency of Medicare Trust Fund </a:t>
            </a:r>
            <a:endParaRPr lang="en-US" sz="2400" dirty="0" smtClean="0"/>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pic>
        <p:nvPicPr>
          <p:cNvPr id="5" name="Picture 1"/>
          <p:cNvPicPr>
            <a:picLocks noChangeAspect="1" noChangeArrowheads="1"/>
          </p:cNvPicPr>
          <p:nvPr/>
        </p:nvPicPr>
        <p:blipFill>
          <a:blip r:embed="rId3" cstate="print"/>
          <a:srcRect/>
          <a:stretch>
            <a:fillRect/>
          </a:stretch>
        </p:blipFill>
        <p:spPr bwMode="auto">
          <a:xfrm>
            <a:off x="6705600" y="1447800"/>
            <a:ext cx="1981200" cy="1905000"/>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381000" y="5791200"/>
            <a:ext cx="2514600" cy="914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MORE EARLY REFORMS</a:t>
            </a:r>
            <a:endParaRPr lang="en-US" dirty="0">
              <a:solidFill>
                <a:srgbClr val="C00000"/>
              </a:solidFill>
            </a:endParaRPr>
          </a:p>
        </p:txBody>
      </p:sp>
      <p:sp>
        <p:nvSpPr>
          <p:cNvPr id="3" name="Content Placeholder 2"/>
          <p:cNvSpPr>
            <a:spLocks noGrp="1"/>
          </p:cNvSpPr>
          <p:nvPr>
            <p:ph sz="quarter" idx="1"/>
          </p:nvPr>
        </p:nvSpPr>
        <p:spPr/>
        <p:txBody>
          <a:bodyPr>
            <a:normAutofit/>
          </a:bodyPr>
          <a:lstStyle/>
          <a:p>
            <a:pPr>
              <a:spcBef>
                <a:spcPct val="15000"/>
              </a:spcBef>
              <a:spcAft>
                <a:spcPct val="5000"/>
              </a:spcAft>
            </a:pPr>
            <a:r>
              <a:rPr lang="en-US" b="1" dirty="0" smtClean="0"/>
              <a:t>Small employer tax credits</a:t>
            </a:r>
          </a:p>
          <a:p>
            <a:pPr lvl="1">
              <a:spcBef>
                <a:spcPct val="15000"/>
              </a:spcBef>
              <a:spcAft>
                <a:spcPct val="5000"/>
              </a:spcAft>
            </a:pPr>
            <a:r>
              <a:rPr lang="en-US" sz="2000" dirty="0" smtClean="0">
                <a:solidFill>
                  <a:schemeClr val="bg2">
                    <a:lumMod val="25000"/>
                  </a:schemeClr>
                </a:solidFill>
              </a:rPr>
              <a:t>Up to 35% of premium cost (up to 50% in 2014-2016)</a:t>
            </a:r>
          </a:p>
          <a:p>
            <a:pPr lvl="1">
              <a:lnSpc>
                <a:spcPct val="80000"/>
              </a:lnSpc>
            </a:pPr>
            <a:r>
              <a:rPr lang="en-US" sz="2000" dirty="0" smtClean="0">
                <a:solidFill>
                  <a:schemeClr val="bg2">
                    <a:lumMod val="25000"/>
                  </a:schemeClr>
                </a:solidFill>
              </a:rPr>
              <a:t>Small firms with ≤25 full-time equivalent employees</a:t>
            </a:r>
          </a:p>
          <a:p>
            <a:pPr lvl="1">
              <a:lnSpc>
                <a:spcPct val="80000"/>
              </a:lnSpc>
            </a:pPr>
            <a:r>
              <a:rPr lang="en-US" sz="2000" dirty="0" smtClean="0">
                <a:solidFill>
                  <a:schemeClr val="bg2">
                    <a:lumMod val="25000"/>
                  </a:schemeClr>
                </a:solidFill>
              </a:rPr>
              <a:t>Average annual wages under $50,000</a:t>
            </a:r>
          </a:p>
          <a:p>
            <a:pPr>
              <a:spcBef>
                <a:spcPct val="15000"/>
              </a:spcBef>
              <a:spcAft>
                <a:spcPct val="5000"/>
              </a:spcAft>
              <a:buNone/>
            </a:pPr>
            <a:endParaRPr lang="en-US" dirty="0" smtClean="0"/>
          </a:p>
          <a:p>
            <a:pPr>
              <a:spcBef>
                <a:spcPct val="15000"/>
              </a:spcBef>
              <a:spcAft>
                <a:spcPct val="5000"/>
              </a:spcAft>
            </a:pPr>
            <a:r>
              <a:rPr lang="en-US" b="1" dirty="0" smtClean="0"/>
              <a:t>Grants to states</a:t>
            </a:r>
          </a:p>
          <a:p>
            <a:pPr lvl="1">
              <a:spcBef>
                <a:spcPct val="15000"/>
              </a:spcBef>
              <a:spcAft>
                <a:spcPct val="5000"/>
              </a:spcAft>
            </a:pPr>
            <a:r>
              <a:rPr lang="en-US" dirty="0" smtClean="0">
                <a:solidFill>
                  <a:schemeClr val="bg2">
                    <a:lumMod val="25000"/>
                  </a:schemeClr>
                </a:solidFill>
              </a:rPr>
              <a:t>Over $182 million to Virginia!</a:t>
            </a:r>
          </a:p>
          <a:p>
            <a:pPr lvl="1">
              <a:spcBef>
                <a:spcPct val="15000"/>
              </a:spcBef>
              <a:spcAft>
                <a:spcPct val="5000"/>
              </a:spcAft>
            </a:pPr>
            <a:r>
              <a:rPr lang="en-US" dirty="0" smtClean="0">
                <a:solidFill>
                  <a:schemeClr val="bg2">
                    <a:lumMod val="25000"/>
                  </a:schemeClr>
                </a:solidFill>
              </a:rPr>
              <a:t>Planning</a:t>
            </a:r>
          </a:p>
          <a:p>
            <a:pPr lvl="1">
              <a:spcBef>
                <a:spcPct val="15000"/>
              </a:spcBef>
              <a:spcAft>
                <a:spcPct val="5000"/>
              </a:spcAft>
            </a:pPr>
            <a:r>
              <a:rPr lang="en-US" dirty="0" smtClean="0">
                <a:solidFill>
                  <a:schemeClr val="bg2">
                    <a:lumMod val="25000"/>
                  </a:schemeClr>
                </a:solidFill>
              </a:rPr>
              <a:t>Research</a:t>
            </a:r>
          </a:p>
          <a:p>
            <a:pPr lvl="1">
              <a:spcBef>
                <a:spcPct val="15000"/>
              </a:spcBef>
              <a:spcAft>
                <a:spcPct val="5000"/>
              </a:spcAft>
            </a:pPr>
            <a:r>
              <a:rPr lang="en-US" dirty="0" smtClean="0">
                <a:solidFill>
                  <a:schemeClr val="bg2">
                    <a:lumMod val="25000"/>
                  </a:schemeClr>
                </a:solidFill>
              </a:rPr>
              <a:t>Workforce</a:t>
            </a:r>
          </a:p>
          <a:p>
            <a:pPr lvl="1">
              <a:spcBef>
                <a:spcPct val="15000"/>
              </a:spcBef>
              <a:spcAft>
                <a:spcPct val="5000"/>
              </a:spcAft>
            </a:pPr>
            <a:r>
              <a:rPr lang="en-US" dirty="0" smtClean="0">
                <a:solidFill>
                  <a:schemeClr val="bg2">
                    <a:lumMod val="25000"/>
                  </a:schemeClr>
                </a:solidFill>
              </a:rPr>
              <a:t>Community Health Centers</a:t>
            </a:r>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bwMode="auto">
          <a:xfrm>
            <a:off x="4876800" y="3124200"/>
            <a:ext cx="3733800" cy="2743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ACTIVITY IN VIRGINIA</a:t>
            </a:r>
            <a:endParaRPr lang="en-US" dirty="0">
              <a:solidFill>
                <a:srgbClr val="C00000"/>
              </a:solidFill>
            </a:endParaRPr>
          </a:p>
        </p:txBody>
      </p:sp>
      <p:sp>
        <p:nvSpPr>
          <p:cNvPr id="3" name="Content Placeholder 2"/>
          <p:cNvSpPr>
            <a:spLocks noGrp="1"/>
          </p:cNvSpPr>
          <p:nvPr>
            <p:ph sz="quarter" idx="1"/>
          </p:nvPr>
        </p:nvSpPr>
        <p:spPr>
          <a:xfrm>
            <a:off x="301752" y="1527048"/>
            <a:ext cx="8503920" cy="4572000"/>
          </a:xfrm>
        </p:spPr>
        <p:txBody>
          <a:bodyPr>
            <a:normAutofit fontScale="92500" lnSpcReduction="10000"/>
          </a:bodyPr>
          <a:lstStyle/>
          <a:p>
            <a:r>
              <a:rPr lang="en-US" b="1" dirty="0" smtClean="0"/>
              <a:t>Virginia Health Reform Initiative (VHRI)</a:t>
            </a:r>
          </a:p>
          <a:p>
            <a:pPr lvl="1"/>
            <a:r>
              <a:rPr lang="en-US" dirty="0" smtClean="0">
                <a:solidFill>
                  <a:schemeClr val="bg2">
                    <a:lumMod val="25000"/>
                  </a:schemeClr>
                </a:solidFill>
              </a:rPr>
              <a:t>Reforming Health Care in Virginia</a:t>
            </a:r>
          </a:p>
          <a:p>
            <a:pPr lvl="2"/>
            <a:r>
              <a:rPr lang="en-US" dirty="0" smtClean="0">
                <a:solidFill>
                  <a:schemeClr val="bg2">
                    <a:lumMod val="25000"/>
                  </a:schemeClr>
                </a:solidFill>
              </a:rPr>
              <a:t>Report Winter 2010</a:t>
            </a:r>
          </a:p>
          <a:p>
            <a:pPr lvl="1"/>
            <a:r>
              <a:rPr lang="en-US" dirty="0" smtClean="0">
                <a:solidFill>
                  <a:schemeClr val="bg2">
                    <a:lumMod val="25000"/>
                  </a:schemeClr>
                </a:solidFill>
              </a:rPr>
              <a:t>Planning for Health Benefits Exchange</a:t>
            </a:r>
          </a:p>
          <a:p>
            <a:pPr lvl="2"/>
            <a:r>
              <a:rPr lang="en-US" dirty="0" smtClean="0">
                <a:solidFill>
                  <a:schemeClr val="bg2">
                    <a:lumMod val="25000"/>
                  </a:schemeClr>
                </a:solidFill>
              </a:rPr>
              <a:t>Report Fall 2011</a:t>
            </a:r>
          </a:p>
          <a:p>
            <a:pPr lvl="1"/>
            <a:r>
              <a:rPr lang="en-US" dirty="0" smtClean="0">
                <a:solidFill>
                  <a:schemeClr val="bg2">
                    <a:lumMod val="25000"/>
                  </a:schemeClr>
                </a:solidFill>
              </a:rPr>
              <a:t>VHRI meetings scheduled Spring 2012</a:t>
            </a:r>
          </a:p>
          <a:p>
            <a:pPr lvl="1"/>
            <a:r>
              <a:rPr lang="en-US" dirty="0" smtClean="0">
                <a:hlinkClick r:id="rId2"/>
              </a:rPr>
              <a:t>http://www.hhr.virginia.gov/Initiatives/HealthReform/</a:t>
            </a:r>
            <a:endParaRPr lang="en-US" dirty="0" smtClean="0"/>
          </a:p>
          <a:p>
            <a:pPr lvl="1">
              <a:buNone/>
            </a:pPr>
            <a:endParaRPr lang="en-US" dirty="0" smtClean="0"/>
          </a:p>
          <a:p>
            <a:r>
              <a:rPr lang="en-US" b="1" dirty="0" smtClean="0"/>
              <a:t>2011 General Assembly </a:t>
            </a:r>
            <a:r>
              <a:rPr lang="en-US" dirty="0" smtClean="0"/>
              <a:t>adopted Patient Bill of Rights</a:t>
            </a:r>
          </a:p>
          <a:p>
            <a:pPr lvl="1"/>
            <a:endParaRPr lang="en-US" dirty="0" smtClean="0"/>
          </a:p>
          <a:p>
            <a:r>
              <a:rPr lang="en-US" b="1" dirty="0" smtClean="0"/>
              <a:t>2012 General Assembly </a:t>
            </a:r>
            <a:r>
              <a:rPr lang="en-US" dirty="0" smtClean="0"/>
              <a:t>rejected Exchange Legislation</a:t>
            </a:r>
          </a:p>
          <a:p>
            <a:endParaRPr lang="en-US" dirty="0"/>
          </a:p>
        </p:txBody>
      </p:sp>
      <p:pic>
        <p:nvPicPr>
          <p:cNvPr id="4" name="Picture 3" descr="VPLC 2011 logo.JPG"/>
          <p:cNvPicPr>
            <a:picLocks noChangeAspect="1"/>
          </p:cNvPicPr>
          <p:nvPr/>
        </p:nvPicPr>
        <p:blipFill>
          <a:blip r:embed="rId3" cstate="print"/>
          <a:stretch>
            <a:fillRect/>
          </a:stretch>
        </p:blipFill>
        <p:spPr>
          <a:xfrm>
            <a:off x="4419600" y="1143000"/>
            <a:ext cx="304800" cy="306781"/>
          </a:xfrm>
          <a:prstGeom prst="rect">
            <a:avLst/>
          </a:prstGeom>
          <a:noFill/>
          <a:ln>
            <a:noFill/>
          </a:ln>
        </p:spPr>
      </p:pic>
      <p:pic>
        <p:nvPicPr>
          <p:cNvPr id="5" name="Picture 2"/>
          <p:cNvPicPr>
            <a:picLocks noChangeAspect="1" noChangeArrowheads="1"/>
          </p:cNvPicPr>
          <p:nvPr/>
        </p:nvPicPr>
        <p:blipFill>
          <a:blip r:embed="rId4" cstate="print"/>
          <a:srcRect/>
          <a:stretch>
            <a:fillRect/>
          </a:stretch>
        </p:blipFill>
        <p:spPr bwMode="auto">
          <a:xfrm>
            <a:off x="5486400" y="990600"/>
            <a:ext cx="3124200" cy="24384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LITIGATION</a:t>
            </a:r>
            <a:endParaRPr lang="en-US" dirty="0">
              <a:solidFill>
                <a:srgbClr val="C00000"/>
              </a:solidFill>
            </a:endParaRPr>
          </a:p>
        </p:txBody>
      </p:sp>
      <p:sp>
        <p:nvSpPr>
          <p:cNvPr id="3" name="Content Placeholder 2"/>
          <p:cNvSpPr>
            <a:spLocks noGrp="1"/>
          </p:cNvSpPr>
          <p:nvPr>
            <p:ph sz="quarter" idx="1"/>
          </p:nvPr>
        </p:nvSpPr>
        <p:spPr>
          <a:xfrm>
            <a:off x="301752" y="1527048"/>
            <a:ext cx="8503920" cy="4797552"/>
          </a:xfrm>
        </p:spPr>
        <p:txBody>
          <a:bodyPr/>
          <a:lstStyle/>
          <a:p>
            <a:r>
              <a:rPr lang="en-US" sz="2800" dirty="0" smtClean="0"/>
              <a:t>Numerous constitutional challenges to individual mandate (and Medicaid expansion)</a:t>
            </a:r>
          </a:p>
          <a:p>
            <a:pPr lvl="1"/>
            <a:r>
              <a:rPr lang="en-US" dirty="0" smtClean="0">
                <a:solidFill>
                  <a:schemeClr val="bg2">
                    <a:lumMod val="25000"/>
                  </a:schemeClr>
                </a:solidFill>
              </a:rPr>
              <a:t>2 Cases in Virginia </a:t>
            </a:r>
          </a:p>
          <a:p>
            <a:pPr lvl="1">
              <a:buFontTx/>
              <a:buNone/>
            </a:pPr>
            <a:endParaRPr lang="en-US" dirty="0" smtClean="0"/>
          </a:p>
          <a:p>
            <a:r>
              <a:rPr lang="en-US" sz="2800" dirty="0" smtClean="0"/>
              <a:t>U.S. Supreme Court heard cases in March and will decide by June.</a:t>
            </a:r>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bwMode="auto">
          <a:xfrm>
            <a:off x="3124200" y="4191000"/>
            <a:ext cx="2286000" cy="21336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228600" y="304798"/>
            <a:ext cx="8534400" cy="45719"/>
          </a:xfrm>
        </p:spPr>
        <p:txBody>
          <a:bodyPr>
            <a:normAutofit fontScale="90000"/>
          </a:bodyPr>
          <a:lstStyle/>
          <a:p>
            <a:endParaRPr lang="en-US" dirty="0"/>
          </a:p>
        </p:txBody>
      </p:sp>
      <p:sp>
        <p:nvSpPr>
          <p:cNvPr id="3" name="Content Placeholder 2"/>
          <p:cNvSpPr>
            <a:spLocks noGrp="1"/>
          </p:cNvSpPr>
          <p:nvPr>
            <p:ph sz="quarter" idx="1"/>
          </p:nvPr>
        </p:nvSpPr>
        <p:spPr/>
        <p:txBody>
          <a:bodyPr/>
          <a:lstStyle/>
          <a:p>
            <a:pPr algn="ctr">
              <a:buNone/>
            </a:pPr>
            <a:endParaRPr lang="en-US" sz="2800" b="1" dirty="0" smtClean="0">
              <a:solidFill>
                <a:srgbClr val="C00000"/>
              </a:solidFill>
            </a:endParaRPr>
          </a:p>
          <a:p>
            <a:pPr algn="ctr">
              <a:buNone/>
            </a:pPr>
            <a:r>
              <a:rPr lang="en-US" sz="2800" b="1" dirty="0" smtClean="0">
                <a:solidFill>
                  <a:srgbClr val="C00000"/>
                </a:solidFill>
              </a:rPr>
              <a:t>JANUARY 1, 2014 is </a:t>
            </a:r>
            <a:br>
              <a:rPr lang="en-US" sz="2800" b="1" dirty="0" smtClean="0">
                <a:solidFill>
                  <a:srgbClr val="C00000"/>
                </a:solidFill>
              </a:rPr>
            </a:br>
            <a:r>
              <a:rPr lang="en-US" sz="2800" b="1" dirty="0" smtClean="0">
                <a:solidFill>
                  <a:srgbClr val="C00000"/>
                </a:solidFill>
              </a:rPr>
              <a:t>20 MONTHS AWAY!</a:t>
            </a:r>
            <a:r>
              <a:rPr lang="en-US" sz="2800" b="1" dirty="0" smtClean="0">
                <a:solidFill>
                  <a:srgbClr val="FF0000"/>
                </a:solidFill>
              </a:rPr>
              <a:t/>
            </a:r>
            <a:br>
              <a:rPr lang="en-US" sz="2800" b="1" dirty="0" smtClean="0">
                <a:solidFill>
                  <a:srgbClr val="FF0000"/>
                </a:solidFill>
              </a:rPr>
            </a:br>
            <a:r>
              <a:rPr lang="en-US" sz="2800" b="1" dirty="0" smtClean="0">
                <a:solidFill>
                  <a:srgbClr val="7030A0"/>
                </a:solidFill>
              </a:rPr>
              <a:t>What Happens Then?</a:t>
            </a:r>
            <a:endParaRPr lang="en-US" dirty="0">
              <a:solidFill>
                <a:srgbClr val="7030A0"/>
              </a:solidFill>
            </a:endParaRPr>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bwMode="auto">
          <a:xfrm>
            <a:off x="3124200" y="3886200"/>
            <a:ext cx="3200400" cy="223996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MEDICAID EXPANSION</a:t>
            </a:r>
            <a:endParaRPr lang="en-US" dirty="0">
              <a:solidFill>
                <a:srgbClr val="C00000"/>
              </a:solidFill>
            </a:endParaRPr>
          </a:p>
        </p:txBody>
      </p:sp>
      <p:sp>
        <p:nvSpPr>
          <p:cNvPr id="3" name="Content Placeholder 2"/>
          <p:cNvSpPr>
            <a:spLocks noGrp="1"/>
          </p:cNvSpPr>
          <p:nvPr>
            <p:ph sz="quarter" idx="1"/>
          </p:nvPr>
        </p:nvSpPr>
        <p:spPr/>
        <p:txBody>
          <a:bodyPr>
            <a:normAutofit/>
          </a:bodyPr>
          <a:lstStyle/>
          <a:p>
            <a:pPr>
              <a:lnSpc>
                <a:spcPct val="80000"/>
              </a:lnSpc>
              <a:spcAft>
                <a:spcPct val="40000"/>
              </a:spcAft>
            </a:pPr>
            <a:r>
              <a:rPr lang="en-US" sz="2800" b="1" u="sng" dirty="0" smtClean="0"/>
              <a:t>Income limits go up</a:t>
            </a:r>
            <a:r>
              <a:rPr lang="en-US" sz="2800" dirty="0" smtClean="0"/>
              <a:t> to cover more people &lt;65</a:t>
            </a:r>
          </a:p>
          <a:p>
            <a:pPr lvl="1">
              <a:lnSpc>
                <a:spcPct val="80000"/>
              </a:lnSpc>
              <a:spcAft>
                <a:spcPct val="40000"/>
              </a:spcAft>
            </a:pPr>
            <a:r>
              <a:rPr lang="en-US" sz="2400" dirty="0" smtClean="0">
                <a:solidFill>
                  <a:schemeClr val="bg2">
                    <a:lumMod val="25000"/>
                  </a:schemeClr>
                </a:solidFill>
              </a:rPr>
              <a:t>133% Federal Poverty Line (FPL)</a:t>
            </a:r>
          </a:p>
          <a:p>
            <a:pPr lvl="1">
              <a:lnSpc>
                <a:spcPct val="80000"/>
              </a:lnSpc>
              <a:spcAft>
                <a:spcPct val="40000"/>
              </a:spcAft>
            </a:pPr>
            <a:r>
              <a:rPr lang="en-US" sz="2400" dirty="0" smtClean="0">
                <a:solidFill>
                  <a:schemeClr val="bg2">
                    <a:lumMod val="25000"/>
                  </a:schemeClr>
                </a:solidFill>
              </a:rPr>
              <a:t>$14,857 individual; $30,657 for family of 4</a:t>
            </a:r>
          </a:p>
          <a:p>
            <a:pPr lvl="1">
              <a:lnSpc>
                <a:spcPct val="80000"/>
              </a:lnSpc>
              <a:spcAft>
                <a:spcPct val="40000"/>
              </a:spcAft>
            </a:pPr>
            <a:r>
              <a:rPr lang="en-US" sz="2400" dirty="0" smtClean="0">
                <a:solidFill>
                  <a:schemeClr val="bg2">
                    <a:lumMod val="25000"/>
                  </a:schemeClr>
                </a:solidFill>
              </a:rPr>
              <a:t>Income calculation similar to “adjusted gross income” for income taxes </a:t>
            </a:r>
          </a:p>
          <a:p>
            <a:pPr>
              <a:lnSpc>
                <a:spcPct val="80000"/>
              </a:lnSpc>
              <a:spcAft>
                <a:spcPct val="40000"/>
              </a:spcAft>
            </a:pPr>
            <a:r>
              <a:rPr lang="en-US" sz="2800" b="1" u="sng" dirty="0" smtClean="0"/>
              <a:t>No Asset Limit</a:t>
            </a:r>
            <a:r>
              <a:rPr lang="en-US" sz="2800" dirty="0" smtClean="0"/>
              <a:t> for newly eligible people</a:t>
            </a:r>
          </a:p>
          <a:p>
            <a:pPr lvl="1">
              <a:lnSpc>
                <a:spcPct val="80000"/>
              </a:lnSpc>
              <a:spcAft>
                <a:spcPct val="40000"/>
              </a:spcAft>
            </a:pPr>
            <a:r>
              <a:rPr lang="en-US" sz="2400" dirty="0" smtClean="0">
                <a:solidFill>
                  <a:schemeClr val="bg2">
                    <a:lumMod val="25000"/>
                  </a:schemeClr>
                </a:solidFill>
              </a:rPr>
              <a:t>Unless they are over age 65 or receiving long term care services </a:t>
            </a:r>
          </a:p>
          <a:p>
            <a:pPr>
              <a:lnSpc>
                <a:spcPct val="80000"/>
              </a:lnSpc>
              <a:spcAft>
                <a:spcPct val="40000"/>
              </a:spcAft>
            </a:pPr>
            <a:r>
              <a:rPr lang="en-US" sz="2800" b="1" dirty="0" smtClean="0"/>
              <a:t>“</a:t>
            </a:r>
            <a:r>
              <a:rPr lang="en-US" sz="2800" b="1" u="sng" dirty="0" smtClean="0"/>
              <a:t>Benchmark</a:t>
            </a:r>
            <a:r>
              <a:rPr lang="en-US" sz="2800" b="1" dirty="0" smtClean="0"/>
              <a:t>” </a:t>
            </a:r>
            <a:r>
              <a:rPr lang="en-US" sz="2800" dirty="0" smtClean="0"/>
              <a:t>benefits for newly eligible</a:t>
            </a:r>
          </a:p>
          <a:p>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OTHER MEDICAID</a:t>
            </a:r>
            <a:endParaRPr lang="en-US" dirty="0">
              <a:solidFill>
                <a:srgbClr val="C00000"/>
              </a:solidFill>
            </a:endParaRPr>
          </a:p>
        </p:txBody>
      </p:sp>
      <p:sp>
        <p:nvSpPr>
          <p:cNvPr id="3" name="Content Placeholder 2"/>
          <p:cNvSpPr>
            <a:spLocks noGrp="1"/>
          </p:cNvSpPr>
          <p:nvPr>
            <p:ph sz="quarter" idx="1"/>
          </p:nvPr>
        </p:nvSpPr>
        <p:spPr/>
        <p:txBody>
          <a:bodyPr>
            <a:normAutofit lnSpcReduction="10000"/>
          </a:bodyPr>
          <a:lstStyle/>
          <a:p>
            <a:r>
              <a:rPr lang="en-US" b="1" dirty="0" smtClean="0"/>
              <a:t>Expansion Funded</a:t>
            </a:r>
          </a:p>
          <a:p>
            <a:pPr lvl="1"/>
            <a:r>
              <a:rPr lang="en-US" dirty="0" smtClean="0">
                <a:solidFill>
                  <a:schemeClr val="bg2">
                    <a:lumMod val="25000"/>
                  </a:schemeClr>
                </a:solidFill>
              </a:rPr>
              <a:t>100% FFP 2014-2016</a:t>
            </a:r>
          </a:p>
          <a:p>
            <a:pPr lvl="1"/>
            <a:r>
              <a:rPr lang="en-US" dirty="0" smtClean="0">
                <a:solidFill>
                  <a:schemeClr val="bg2">
                    <a:lumMod val="25000"/>
                  </a:schemeClr>
                </a:solidFill>
              </a:rPr>
              <a:t>95% FFP 2017</a:t>
            </a:r>
          </a:p>
          <a:p>
            <a:pPr lvl="1"/>
            <a:r>
              <a:rPr lang="en-US" dirty="0" smtClean="0">
                <a:solidFill>
                  <a:schemeClr val="bg2">
                    <a:lumMod val="25000"/>
                  </a:schemeClr>
                </a:solidFill>
              </a:rPr>
              <a:t>90% FFP 2020 and after</a:t>
            </a:r>
          </a:p>
          <a:p>
            <a:r>
              <a:rPr lang="en-US" b="1" dirty="0" smtClean="0"/>
              <a:t>Higher RX rebates</a:t>
            </a:r>
          </a:p>
          <a:p>
            <a:r>
              <a:rPr lang="en-US" b="1" dirty="0" smtClean="0"/>
              <a:t>Increase in primary care rates (= Medicare) in 2013</a:t>
            </a:r>
          </a:p>
          <a:p>
            <a:r>
              <a:rPr lang="en-US" b="1" dirty="0" smtClean="0"/>
              <a:t>Increase CHIP Match</a:t>
            </a:r>
          </a:p>
          <a:p>
            <a:r>
              <a:rPr lang="en-US" b="1" dirty="0" smtClean="0"/>
              <a:t>New Community Based Long-Term Care Options</a:t>
            </a:r>
          </a:p>
          <a:p>
            <a:r>
              <a:rPr lang="en-US" b="1" dirty="0" smtClean="0"/>
              <a:t>But Hospital DSH payments go down</a:t>
            </a:r>
            <a:endParaRPr lang="en-US" b="1"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HEALTH BENEFIT EXCHANGE</a:t>
            </a:r>
            <a:endParaRPr lang="en-US" dirty="0">
              <a:solidFill>
                <a:srgbClr val="C00000"/>
              </a:solidFill>
            </a:endParaRPr>
          </a:p>
        </p:txBody>
      </p:sp>
      <p:sp>
        <p:nvSpPr>
          <p:cNvPr id="3" name="Content Placeholder 2"/>
          <p:cNvSpPr>
            <a:spLocks noGrp="1"/>
          </p:cNvSpPr>
          <p:nvPr>
            <p:ph sz="quarter" idx="1"/>
          </p:nvPr>
        </p:nvSpPr>
        <p:spPr/>
        <p:txBody>
          <a:bodyPr>
            <a:normAutofit fontScale="92500" lnSpcReduction="10000"/>
          </a:bodyPr>
          <a:lstStyle/>
          <a:p>
            <a:pPr>
              <a:lnSpc>
                <a:spcPct val="80000"/>
              </a:lnSpc>
              <a:spcAft>
                <a:spcPct val="40000"/>
              </a:spcAft>
            </a:pPr>
            <a:r>
              <a:rPr lang="en-US" sz="2800" b="1" dirty="0" smtClean="0"/>
              <a:t>New Marketplace</a:t>
            </a:r>
          </a:p>
          <a:p>
            <a:pPr lvl="1">
              <a:lnSpc>
                <a:spcPct val="80000"/>
              </a:lnSpc>
              <a:spcAft>
                <a:spcPct val="40000"/>
              </a:spcAft>
            </a:pPr>
            <a:r>
              <a:rPr lang="en-US" sz="2400" dirty="0" smtClean="0">
                <a:solidFill>
                  <a:schemeClr val="bg2">
                    <a:lumMod val="25000"/>
                  </a:schemeClr>
                </a:solidFill>
              </a:rPr>
              <a:t>To compare / purchase private health insurance</a:t>
            </a:r>
          </a:p>
          <a:p>
            <a:pPr lvl="1">
              <a:lnSpc>
                <a:spcPct val="80000"/>
              </a:lnSpc>
              <a:spcAft>
                <a:spcPct val="40000"/>
              </a:spcAft>
            </a:pPr>
            <a:r>
              <a:rPr lang="en-US" sz="2400" dirty="0" smtClean="0">
                <a:solidFill>
                  <a:schemeClr val="bg2">
                    <a:lumMod val="25000"/>
                  </a:schemeClr>
                </a:solidFill>
              </a:rPr>
              <a:t>For people without </a:t>
            </a:r>
            <a:r>
              <a:rPr lang="en-US" sz="2400" u="sng" dirty="0" smtClean="0">
                <a:solidFill>
                  <a:schemeClr val="bg2">
                    <a:lumMod val="25000"/>
                  </a:schemeClr>
                </a:solidFill>
              </a:rPr>
              <a:t>affordable</a:t>
            </a:r>
            <a:r>
              <a:rPr lang="en-US" sz="2400" dirty="0" smtClean="0">
                <a:solidFill>
                  <a:schemeClr val="bg2">
                    <a:lumMod val="25000"/>
                  </a:schemeClr>
                </a:solidFill>
              </a:rPr>
              <a:t> job-based coverage and small employers</a:t>
            </a:r>
          </a:p>
          <a:p>
            <a:pPr lvl="2">
              <a:lnSpc>
                <a:spcPct val="80000"/>
              </a:lnSpc>
              <a:spcAft>
                <a:spcPct val="40000"/>
              </a:spcAft>
            </a:pPr>
            <a:r>
              <a:rPr lang="en-US" dirty="0" smtClean="0">
                <a:solidFill>
                  <a:schemeClr val="bg2">
                    <a:lumMod val="25000"/>
                  </a:schemeClr>
                </a:solidFill>
              </a:rPr>
              <a:t>Not affordable if  it costs </a:t>
            </a:r>
            <a:r>
              <a:rPr lang="en-US" dirty="0" smtClean="0">
                <a:solidFill>
                  <a:schemeClr val="bg2">
                    <a:lumMod val="25000"/>
                  </a:schemeClr>
                </a:solidFill>
                <a:latin typeface="Calibri"/>
                <a:cs typeface="Calibri"/>
              </a:rPr>
              <a:t>↑</a:t>
            </a:r>
            <a:r>
              <a:rPr lang="en-US" dirty="0" smtClean="0">
                <a:solidFill>
                  <a:schemeClr val="bg2">
                    <a:lumMod val="25000"/>
                  </a:schemeClr>
                </a:solidFill>
              </a:rPr>
              <a:t>9.5% family income; covers </a:t>
            </a:r>
            <a:r>
              <a:rPr lang="en-US" dirty="0" smtClean="0">
                <a:solidFill>
                  <a:schemeClr val="bg2">
                    <a:lumMod val="25000"/>
                  </a:schemeClr>
                </a:solidFill>
                <a:latin typeface="Arial"/>
                <a:cs typeface="Arial"/>
              </a:rPr>
              <a:t>↓</a:t>
            </a:r>
            <a:r>
              <a:rPr lang="en-US" dirty="0" smtClean="0">
                <a:solidFill>
                  <a:schemeClr val="bg2">
                    <a:lumMod val="25000"/>
                  </a:schemeClr>
                </a:solidFill>
              </a:rPr>
              <a:t>60% costs</a:t>
            </a:r>
          </a:p>
          <a:p>
            <a:pPr>
              <a:lnSpc>
                <a:spcPct val="80000"/>
              </a:lnSpc>
              <a:spcAft>
                <a:spcPct val="40000"/>
              </a:spcAft>
            </a:pPr>
            <a:r>
              <a:rPr lang="en-US" sz="2800" b="1" dirty="0" smtClean="0"/>
              <a:t>Standardized coverage</a:t>
            </a:r>
          </a:p>
          <a:p>
            <a:pPr lvl="1">
              <a:lnSpc>
                <a:spcPct val="80000"/>
              </a:lnSpc>
              <a:spcAft>
                <a:spcPct val="40000"/>
              </a:spcAft>
            </a:pPr>
            <a:r>
              <a:rPr lang="en-US" sz="2400" i="1" dirty="0" smtClean="0">
                <a:solidFill>
                  <a:schemeClr val="bg2">
                    <a:lumMod val="25000"/>
                  </a:schemeClr>
                </a:solidFill>
              </a:rPr>
              <a:t>“Essential Benefits” -</a:t>
            </a:r>
            <a:r>
              <a:rPr lang="en-US" sz="2400" dirty="0" smtClean="0">
                <a:solidFill>
                  <a:schemeClr val="bg2">
                    <a:lumMod val="25000"/>
                  </a:schemeClr>
                </a:solidFill>
              </a:rPr>
              <a:t> hospital, ER, mental health, maternity, Rx, preventive care, chronic disease management, pediatric (oral/vision) and more.</a:t>
            </a:r>
          </a:p>
          <a:p>
            <a:pPr>
              <a:lnSpc>
                <a:spcPct val="80000"/>
              </a:lnSpc>
              <a:spcAft>
                <a:spcPct val="40000"/>
              </a:spcAft>
            </a:pPr>
            <a:r>
              <a:rPr lang="en-US" sz="2800" b="1" dirty="0" smtClean="0"/>
              <a:t>Premium assistance </a:t>
            </a:r>
            <a:r>
              <a:rPr lang="en-US" sz="2800" dirty="0" smtClean="0"/>
              <a:t>based on income</a:t>
            </a:r>
          </a:p>
          <a:p>
            <a:pPr>
              <a:lnSpc>
                <a:spcPct val="80000"/>
              </a:lnSpc>
              <a:spcAft>
                <a:spcPct val="40000"/>
              </a:spcAft>
            </a:pPr>
            <a:r>
              <a:rPr lang="en-US" sz="2800" b="1" dirty="0" smtClean="0"/>
              <a:t>Limits on out-of-pocket costs </a:t>
            </a:r>
            <a:r>
              <a:rPr lang="en-US" sz="2800" dirty="0" smtClean="0"/>
              <a:t> based on income</a:t>
            </a:r>
            <a:endParaRPr lang="en-US" sz="2800" u="sng" dirty="0" smtClean="0"/>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pic>
        <p:nvPicPr>
          <p:cNvPr id="5" name="Picture 5"/>
          <p:cNvPicPr>
            <a:picLocks noChangeAspect="1" noChangeArrowheads="1"/>
          </p:cNvPicPr>
          <p:nvPr/>
        </p:nvPicPr>
        <p:blipFill>
          <a:blip r:embed="rId3" cstate="print"/>
          <a:srcRect/>
          <a:stretch>
            <a:fillRect/>
          </a:stretch>
        </p:blipFill>
        <p:spPr bwMode="auto">
          <a:xfrm>
            <a:off x="6629400" y="381000"/>
            <a:ext cx="2057400" cy="1676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28600"/>
            <a:ext cx="8534400" cy="758952"/>
          </a:xfrm>
        </p:spPr>
        <p:txBody>
          <a:bodyPr>
            <a:normAutofit/>
          </a:bodyPr>
          <a:lstStyle/>
          <a:p>
            <a:r>
              <a:rPr lang="en-US" sz="2800" dirty="0" smtClean="0">
                <a:solidFill>
                  <a:srgbClr val="C00000"/>
                </a:solidFill>
              </a:rPr>
              <a:t>COVERAGE LEVEL OPTIONS IN THE EXCHANGE</a:t>
            </a:r>
            <a:endParaRPr lang="en-US" sz="2800" dirty="0">
              <a:solidFill>
                <a:srgbClr val="C00000"/>
              </a:solidFill>
            </a:endParaRPr>
          </a:p>
        </p:txBody>
      </p:sp>
      <p:sp>
        <p:nvSpPr>
          <p:cNvPr id="5" name="Content Placeholder 4"/>
          <p:cNvSpPr>
            <a:spLocks noGrp="1"/>
          </p:cNvSpPr>
          <p:nvPr>
            <p:ph sz="half" idx="1"/>
          </p:nvPr>
        </p:nvSpPr>
        <p:spPr/>
        <p:txBody>
          <a:bodyPr>
            <a:normAutofit lnSpcReduction="10000"/>
          </a:bodyPr>
          <a:lstStyle/>
          <a:p>
            <a:pPr marL="0" indent="0">
              <a:lnSpc>
                <a:spcPct val="90000"/>
              </a:lnSpc>
              <a:spcBef>
                <a:spcPct val="45000"/>
              </a:spcBef>
            </a:pPr>
            <a:r>
              <a:rPr lang="en-US" sz="2400" b="1" dirty="0" smtClean="0"/>
              <a:t>4 standard levels:</a:t>
            </a:r>
          </a:p>
          <a:p>
            <a:pPr marL="0" indent="0">
              <a:spcBef>
                <a:spcPts val="0"/>
              </a:spcBef>
              <a:buNone/>
            </a:pPr>
            <a:r>
              <a:rPr lang="en-US" sz="2400" dirty="0" smtClean="0"/>
              <a:t>	Platinum – 90/10</a:t>
            </a:r>
          </a:p>
          <a:p>
            <a:pPr marL="0" indent="0">
              <a:spcBef>
                <a:spcPts val="0"/>
              </a:spcBef>
              <a:buNone/>
            </a:pPr>
            <a:r>
              <a:rPr lang="en-US" sz="2400" dirty="0" smtClean="0"/>
              <a:t>	Gold – 80/20</a:t>
            </a:r>
          </a:p>
          <a:p>
            <a:pPr marL="0" indent="0">
              <a:spcBef>
                <a:spcPts val="0"/>
              </a:spcBef>
              <a:buNone/>
            </a:pPr>
            <a:r>
              <a:rPr lang="en-US" sz="2400" dirty="0" smtClean="0"/>
              <a:t>	Silver – 70/30</a:t>
            </a:r>
          </a:p>
          <a:p>
            <a:pPr marL="0" indent="0">
              <a:spcBef>
                <a:spcPts val="0"/>
              </a:spcBef>
              <a:buNone/>
            </a:pPr>
            <a:r>
              <a:rPr lang="en-US" sz="2400" dirty="0" smtClean="0"/>
              <a:t>	Bronze – 60/40</a:t>
            </a:r>
          </a:p>
          <a:p>
            <a:pPr marL="0" indent="0">
              <a:lnSpc>
                <a:spcPct val="90000"/>
              </a:lnSpc>
              <a:spcBef>
                <a:spcPct val="45000"/>
              </a:spcBef>
            </a:pPr>
            <a:r>
              <a:rPr lang="en-US" sz="2400" dirty="0" smtClean="0"/>
              <a:t>Options vary by how much should be covered by the plan and how much is paid by enrollee cost sharing</a:t>
            </a:r>
          </a:p>
          <a:p>
            <a:pPr marL="0" indent="0">
              <a:lnSpc>
                <a:spcPct val="90000"/>
              </a:lnSpc>
              <a:spcBef>
                <a:spcPct val="45000"/>
              </a:spcBef>
            </a:pPr>
            <a:r>
              <a:rPr lang="en-US" sz="2400" dirty="0" smtClean="0"/>
              <a:t>Plus </a:t>
            </a:r>
            <a:r>
              <a:rPr lang="en-US" sz="2400" b="1" dirty="0" smtClean="0"/>
              <a:t>catastrophic plans </a:t>
            </a:r>
            <a:r>
              <a:rPr lang="en-US" sz="2400" dirty="0" smtClean="0"/>
              <a:t>for people under age 30 or if no other coverage is affordable</a:t>
            </a:r>
            <a:endParaRPr lang="en-US" dirty="0"/>
          </a:p>
        </p:txBody>
      </p:sp>
      <p:pic>
        <p:nvPicPr>
          <p:cNvPr id="7" name="Picture 6" descr="VPLC 2011 logo.JPG"/>
          <p:cNvPicPr>
            <a:picLocks noChangeAspect="1"/>
          </p:cNvPicPr>
          <p:nvPr/>
        </p:nvPicPr>
        <p:blipFill>
          <a:blip r:embed="rId3" cstate="print"/>
          <a:stretch>
            <a:fillRect/>
          </a:stretch>
        </p:blipFill>
        <p:spPr>
          <a:xfrm>
            <a:off x="4453128" y="1143000"/>
            <a:ext cx="244145" cy="276301"/>
          </a:xfrm>
          <a:prstGeom prst="rect">
            <a:avLst/>
          </a:prstGeom>
          <a:noFill/>
          <a:ln>
            <a:noFill/>
          </a:ln>
        </p:spPr>
      </p:pic>
      <p:graphicFrame>
        <p:nvGraphicFramePr>
          <p:cNvPr id="2051" name="Object 5"/>
          <p:cNvGraphicFramePr>
            <a:graphicFrameLocks noChangeAspect="1"/>
          </p:cNvGraphicFramePr>
          <p:nvPr>
            <p:ph sz="half" idx="2"/>
          </p:nvPr>
        </p:nvGraphicFramePr>
        <p:xfrm>
          <a:off x="4621658" y="1828800"/>
          <a:ext cx="4348859" cy="3810000"/>
        </p:xfrm>
        <a:graphic>
          <a:graphicData uri="http://schemas.openxmlformats.org/presentationml/2006/ole">
            <p:oleObj spid="_x0000_s3074" name="Chart" r:id="rId4" imgW="3686251" imgH="2543251" progId="Excel.Sheet.8">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MINIMUM COVERAGE REQUIREMENT</a:t>
            </a:r>
            <a:endParaRPr lang="en-US" dirty="0">
              <a:solidFill>
                <a:srgbClr val="C00000"/>
              </a:solidFill>
            </a:endParaRPr>
          </a:p>
        </p:txBody>
      </p:sp>
      <p:sp>
        <p:nvSpPr>
          <p:cNvPr id="3" name="Content Placeholder 2"/>
          <p:cNvSpPr>
            <a:spLocks noGrp="1"/>
          </p:cNvSpPr>
          <p:nvPr>
            <p:ph sz="quarter" idx="1"/>
          </p:nvPr>
        </p:nvSpPr>
        <p:spPr/>
        <p:txBody>
          <a:bodyPr>
            <a:normAutofit fontScale="92500" lnSpcReduction="10000"/>
          </a:bodyPr>
          <a:lstStyle/>
          <a:p>
            <a:pPr>
              <a:lnSpc>
                <a:spcPct val="80000"/>
              </a:lnSpc>
              <a:spcAft>
                <a:spcPct val="35000"/>
              </a:spcAft>
            </a:pPr>
            <a:r>
              <a:rPr lang="en-US" sz="2800" b="1" dirty="0" smtClean="0"/>
              <a:t>Affordability </a:t>
            </a:r>
            <a:r>
              <a:rPr lang="en-US" sz="2800" dirty="0" smtClean="0"/>
              <a:t>requires spreading risk over large pool that includes healthy people</a:t>
            </a:r>
          </a:p>
          <a:p>
            <a:pPr>
              <a:lnSpc>
                <a:spcPct val="80000"/>
              </a:lnSpc>
              <a:spcAft>
                <a:spcPct val="35000"/>
              </a:spcAft>
            </a:pPr>
            <a:r>
              <a:rPr lang="en-US" sz="2800" b="1" dirty="0" smtClean="0"/>
              <a:t>Who Is </a:t>
            </a:r>
            <a:r>
              <a:rPr lang="en-US" sz="2800" b="1" u="sng" dirty="0" smtClean="0"/>
              <a:t>Exempt</a:t>
            </a:r>
            <a:r>
              <a:rPr lang="en-US" sz="2800" b="1" dirty="0" smtClean="0"/>
              <a:t> from mandate?</a:t>
            </a:r>
            <a:r>
              <a:rPr lang="en-US" sz="2800" dirty="0" smtClean="0"/>
              <a:t>  </a:t>
            </a:r>
          </a:p>
          <a:p>
            <a:pPr lvl="1">
              <a:lnSpc>
                <a:spcPct val="80000"/>
              </a:lnSpc>
              <a:spcAft>
                <a:spcPct val="35000"/>
              </a:spcAft>
              <a:buFont typeface="Courier New" pitchFamily="49" charset="0"/>
              <a:buChar char="o"/>
            </a:pPr>
            <a:r>
              <a:rPr lang="en-US" sz="2000" dirty="0" smtClean="0">
                <a:solidFill>
                  <a:schemeClr val="bg2">
                    <a:lumMod val="25000"/>
                  </a:schemeClr>
                </a:solidFill>
              </a:rPr>
              <a:t>Lowest-price Exchange plan costs &gt; 8% of family income </a:t>
            </a:r>
          </a:p>
          <a:p>
            <a:pPr lvl="1">
              <a:lnSpc>
                <a:spcPct val="80000"/>
              </a:lnSpc>
              <a:spcAft>
                <a:spcPct val="35000"/>
              </a:spcAft>
              <a:buFont typeface="Courier New" pitchFamily="49" charset="0"/>
              <a:buChar char="o"/>
            </a:pPr>
            <a:r>
              <a:rPr lang="en-US" sz="2000" dirty="0" smtClean="0">
                <a:solidFill>
                  <a:schemeClr val="bg2">
                    <a:lumMod val="25000"/>
                  </a:schemeClr>
                </a:solidFill>
              </a:rPr>
              <a:t>Income below tax filing threshold (e.g. $9,500 single/$19,000 couple in 2011)</a:t>
            </a:r>
          </a:p>
          <a:p>
            <a:pPr lvl="1">
              <a:lnSpc>
                <a:spcPct val="80000"/>
              </a:lnSpc>
              <a:spcAft>
                <a:spcPct val="35000"/>
              </a:spcAft>
              <a:buFont typeface="Courier New" pitchFamily="49" charset="0"/>
              <a:buChar char="o"/>
            </a:pPr>
            <a:r>
              <a:rPr lang="en-US" sz="2000" dirty="0" smtClean="0">
                <a:solidFill>
                  <a:schemeClr val="bg2">
                    <a:lumMod val="25000"/>
                  </a:schemeClr>
                </a:solidFill>
              </a:rPr>
              <a:t>Excused for other financial hardship </a:t>
            </a:r>
          </a:p>
          <a:p>
            <a:pPr lvl="1">
              <a:lnSpc>
                <a:spcPct val="80000"/>
              </a:lnSpc>
              <a:spcAft>
                <a:spcPct val="35000"/>
              </a:spcAft>
              <a:buFont typeface="Courier New" pitchFamily="49" charset="0"/>
              <a:buChar char="o"/>
            </a:pPr>
            <a:r>
              <a:rPr lang="en-US" sz="2000" dirty="0" smtClean="0">
                <a:solidFill>
                  <a:schemeClr val="bg2">
                    <a:lumMod val="25000"/>
                  </a:schemeClr>
                </a:solidFill>
              </a:rPr>
              <a:t>Religious objectors </a:t>
            </a:r>
          </a:p>
          <a:p>
            <a:pPr lvl="1">
              <a:lnSpc>
                <a:spcPct val="80000"/>
              </a:lnSpc>
              <a:spcAft>
                <a:spcPct val="35000"/>
              </a:spcAft>
              <a:buFont typeface="Courier New" pitchFamily="49" charset="0"/>
              <a:buChar char="o"/>
            </a:pPr>
            <a:r>
              <a:rPr lang="en-US" sz="2000" dirty="0" smtClean="0">
                <a:solidFill>
                  <a:schemeClr val="bg2">
                    <a:lumMod val="25000"/>
                  </a:schemeClr>
                </a:solidFill>
              </a:rPr>
              <a:t>Native Americans </a:t>
            </a:r>
          </a:p>
          <a:p>
            <a:pPr lvl="1">
              <a:lnSpc>
                <a:spcPct val="80000"/>
              </a:lnSpc>
              <a:spcAft>
                <a:spcPct val="35000"/>
              </a:spcAft>
              <a:buFont typeface="Courier New" pitchFamily="49" charset="0"/>
              <a:buChar char="o"/>
            </a:pPr>
            <a:r>
              <a:rPr lang="en-US" sz="2000" dirty="0" smtClean="0">
                <a:solidFill>
                  <a:schemeClr val="bg2">
                    <a:lumMod val="25000"/>
                  </a:schemeClr>
                </a:solidFill>
              </a:rPr>
              <a:t>Undocumented immigrants</a:t>
            </a:r>
          </a:p>
          <a:p>
            <a:pPr lvl="1">
              <a:lnSpc>
                <a:spcPct val="80000"/>
              </a:lnSpc>
              <a:spcAft>
                <a:spcPct val="35000"/>
              </a:spcAft>
              <a:buFont typeface="Courier New" pitchFamily="49" charset="0"/>
              <a:buChar char="o"/>
            </a:pPr>
            <a:r>
              <a:rPr lang="en-US" sz="2000" dirty="0" smtClean="0">
                <a:solidFill>
                  <a:schemeClr val="bg2">
                    <a:lumMod val="25000"/>
                  </a:schemeClr>
                </a:solidFill>
              </a:rPr>
              <a:t>Incarcerated persons </a:t>
            </a:r>
          </a:p>
          <a:p>
            <a:pPr lvl="1">
              <a:lnSpc>
                <a:spcPct val="80000"/>
              </a:lnSpc>
              <a:spcAft>
                <a:spcPct val="35000"/>
              </a:spcAft>
              <a:buFont typeface="Courier New" pitchFamily="49" charset="0"/>
              <a:buChar char="o"/>
            </a:pPr>
            <a:r>
              <a:rPr lang="en-US" sz="2000" dirty="0" smtClean="0">
                <a:solidFill>
                  <a:schemeClr val="bg2">
                    <a:lumMod val="25000"/>
                  </a:schemeClr>
                </a:solidFill>
              </a:rPr>
              <a:t>Those uninsured for less than 3 months.</a:t>
            </a:r>
          </a:p>
          <a:p>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835152"/>
          </a:xfrm>
        </p:spPr>
        <p:txBody>
          <a:bodyPr>
            <a:noAutofit/>
          </a:bodyPr>
          <a:lstStyle/>
          <a:p>
            <a:r>
              <a:rPr lang="en-US" sz="2800" dirty="0" smtClean="0">
                <a:solidFill>
                  <a:srgbClr val="C00000"/>
                </a:solidFill>
              </a:rPr>
              <a:t>TAX PENALTIES FOR NON-EXEMPT WITHOUT INSURANCE</a:t>
            </a:r>
            <a:endParaRPr lang="en-US" sz="2800" dirty="0">
              <a:solidFill>
                <a:srgbClr val="C00000"/>
              </a:solidFill>
            </a:endParaRPr>
          </a:p>
        </p:txBody>
      </p:sp>
      <p:sp>
        <p:nvSpPr>
          <p:cNvPr id="3" name="Content Placeholder 2"/>
          <p:cNvSpPr>
            <a:spLocks noGrp="1"/>
          </p:cNvSpPr>
          <p:nvPr>
            <p:ph sz="quarter" idx="1"/>
          </p:nvPr>
        </p:nvSpPr>
        <p:spPr/>
        <p:txBody>
          <a:bodyPr/>
          <a:lstStyle/>
          <a:p>
            <a:pPr>
              <a:lnSpc>
                <a:spcPct val="90000"/>
              </a:lnSpc>
              <a:buFont typeface="Arial" pitchFamily="34" charset="0"/>
              <a:buChar char="•"/>
            </a:pPr>
            <a:r>
              <a:rPr lang="en-US" sz="2400" dirty="0" smtClean="0"/>
              <a:t>Individual / family penalty is much less than cost of insurance. </a:t>
            </a:r>
          </a:p>
          <a:p>
            <a:pPr lvl="2">
              <a:lnSpc>
                <a:spcPct val="90000"/>
              </a:lnSpc>
            </a:pPr>
            <a:r>
              <a:rPr lang="en-US" dirty="0" smtClean="0"/>
              <a:t>2014 - </a:t>
            </a:r>
            <a:r>
              <a:rPr lang="en-US" i="1" dirty="0" smtClean="0"/>
              <a:t>$95 /person or 1% family income</a:t>
            </a:r>
          </a:p>
          <a:p>
            <a:pPr lvl="2">
              <a:lnSpc>
                <a:spcPct val="90000"/>
              </a:lnSpc>
            </a:pPr>
            <a:r>
              <a:rPr lang="en-US" dirty="0" smtClean="0"/>
              <a:t>2015</a:t>
            </a:r>
            <a:r>
              <a:rPr lang="en-US" i="1" dirty="0" smtClean="0"/>
              <a:t> - $325/person or 2% family income</a:t>
            </a:r>
          </a:p>
          <a:p>
            <a:pPr lvl="2">
              <a:lnSpc>
                <a:spcPct val="90000"/>
              </a:lnSpc>
            </a:pPr>
            <a:r>
              <a:rPr lang="en-US" dirty="0" smtClean="0"/>
              <a:t>2016</a:t>
            </a:r>
            <a:r>
              <a:rPr lang="en-US" i="1" dirty="0" smtClean="0"/>
              <a:t> - $695/adult; $375/child or 2.5% family income (max. $2085/family) </a:t>
            </a:r>
            <a:endParaRPr lang="en-US" sz="2400" dirty="0" smtClean="0"/>
          </a:p>
          <a:p>
            <a:pPr>
              <a:lnSpc>
                <a:spcPct val="90000"/>
              </a:lnSpc>
              <a:buFont typeface="Arial" pitchFamily="34" charset="0"/>
              <a:buChar char="•"/>
            </a:pPr>
            <a:r>
              <a:rPr lang="en-US" sz="2400" dirty="0" smtClean="0"/>
              <a:t>Also penalties on large employers (more than 50 full-time workers) who don’t offer coverage</a:t>
            </a:r>
          </a:p>
          <a:p>
            <a:pPr>
              <a:buNone/>
            </a:pPr>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pic>
        <p:nvPicPr>
          <p:cNvPr id="5" name="Picture 2"/>
          <p:cNvPicPr>
            <a:picLocks noChangeAspect="1" noChangeArrowheads="1"/>
          </p:cNvPicPr>
          <p:nvPr/>
        </p:nvPicPr>
        <p:blipFill>
          <a:blip r:embed="rId3" cstate="print"/>
          <a:srcRect/>
          <a:stretch>
            <a:fillRect/>
          </a:stretch>
        </p:blipFill>
        <p:spPr>
          <a:xfrm>
            <a:off x="5410200" y="4038600"/>
            <a:ext cx="3429000" cy="2133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Line 56"/>
          <p:cNvSpPr>
            <a:spLocks noChangeShapeType="1"/>
          </p:cNvSpPr>
          <p:nvPr/>
        </p:nvSpPr>
        <p:spPr bwMode="auto">
          <a:xfrm>
            <a:off x="3797300" y="2959100"/>
            <a:ext cx="0" cy="0"/>
          </a:xfrm>
          <a:prstGeom prst="line">
            <a:avLst/>
          </a:prstGeom>
          <a:noFill/>
          <a:ln w="63500" cap="rnd">
            <a:solidFill>
              <a:srgbClr val="FFFFFF"/>
            </a:solidFill>
            <a:round/>
            <a:headEnd/>
            <a:tailEnd/>
          </a:ln>
        </p:spPr>
        <p:txBody>
          <a:bodyPr/>
          <a:lstStyle/>
          <a:p>
            <a:endParaRPr lang="en-US"/>
          </a:p>
        </p:txBody>
      </p:sp>
      <p:graphicFrame>
        <p:nvGraphicFramePr>
          <p:cNvPr id="431262" name="Group 158"/>
          <p:cNvGraphicFramePr>
            <a:graphicFrameLocks noGrp="1"/>
          </p:cNvGraphicFramePr>
          <p:nvPr/>
        </p:nvGraphicFramePr>
        <p:xfrm>
          <a:off x="457200" y="762001"/>
          <a:ext cx="8305800" cy="5867398"/>
        </p:xfrm>
        <a:graphic>
          <a:graphicData uri="http://schemas.openxmlformats.org/drawingml/2006/table">
            <a:tbl>
              <a:tblPr/>
              <a:tblGrid>
                <a:gridCol w="719138"/>
                <a:gridCol w="1668462"/>
                <a:gridCol w="2959100"/>
                <a:gridCol w="2959100"/>
              </a:tblGrid>
              <a:tr h="1444057">
                <a:tc rowSpan="6">
                  <a:txBody>
                    <a:bodyPr/>
                    <a:lstStyle/>
                    <a:p>
                      <a:pPr marL="0" marR="0" lvl="0" indent="0" algn="ctr" defTabSz="914400" rtl="0" eaLnBrk="1" fontAlgn="base" latinLnBrk="0" hangingPunct="1">
                        <a:lnSpc>
                          <a:spcPct val="100000"/>
                        </a:lnSpc>
                        <a:spcBef>
                          <a:spcPct val="0"/>
                        </a:spcBef>
                        <a:spcAft>
                          <a:spcPct val="0"/>
                        </a:spcAft>
                        <a:buClrTx/>
                        <a:buSzTx/>
                        <a:buFontTx/>
                        <a:buNone/>
                        <a:tabLst>
                          <a:tab pos="3206750" algn="l"/>
                        </a:tabLst>
                      </a:pPr>
                      <a:endParaRPr kumimoji="0" lang="en-US" sz="1800" b="0" i="0" u="none" strike="noStrike" cap="none" normalizeH="0" baseline="0" dirty="0" smtClean="0">
                        <a:ln>
                          <a:noFill/>
                        </a:ln>
                        <a:solidFill>
                          <a:schemeClr val="tx1"/>
                        </a:solidFill>
                        <a:effectLst/>
                        <a:latin typeface="Arial" pitchFamily="34" charset="0"/>
                      </a:endParaRPr>
                    </a:p>
                  </a:txBody>
                  <a:tcPr vert="eaVert"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&gt;$92,200 for a family of four;</a:t>
                      </a: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&gt;400% of federal poverty line (FPL) (2012)</a:t>
                      </a: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noFill/>
                  </a:tcPr>
                </a:tc>
                <a:tc gridSpan="2">
                  <a:txBody>
                    <a:bodyPr/>
                    <a:lstStyle/>
                    <a:p>
                      <a:pPr marL="457200" marR="0" lvl="0" indent="-223838" algn="l" defTabSz="914400" rtl="0" eaLnBrk="1" fontAlgn="base" latinLnBrk="0" hangingPunct="1">
                        <a:lnSpc>
                          <a:spcPct val="100000"/>
                        </a:lnSpc>
                        <a:spcBef>
                          <a:spcPct val="0"/>
                        </a:spcBef>
                        <a:spcAft>
                          <a:spcPct val="0"/>
                        </a:spcAft>
                        <a:buClrTx/>
                        <a:buSzTx/>
                        <a:buFont typeface="Symbol" pitchFamily="18" charset="2"/>
                        <a:buChar char=""/>
                        <a:tabLst>
                          <a:tab pos="1047750" algn="l"/>
                        </a:tabLst>
                      </a:pPr>
                      <a:r>
                        <a:rPr kumimoji="0" lang="en-US" sz="1800" b="0" i="0" u="none" strike="noStrike" cap="none" normalizeH="0" baseline="0" smtClean="0">
                          <a:ln>
                            <a:noFill/>
                          </a:ln>
                          <a:solidFill>
                            <a:schemeClr val="bg1"/>
                          </a:solidFill>
                          <a:effectLst/>
                          <a:latin typeface="Arial" pitchFamily="34" charset="0"/>
                          <a:ea typeface="Times New Roman" pitchFamily="18" charset="0"/>
                          <a:cs typeface="Arial" pitchFamily="34" charset="0"/>
                        </a:rPr>
                        <a:t>Job-based coverage, or </a:t>
                      </a:r>
                      <a:endParaRPr kumimoji="0" lang="en-US" sz="1800" b="0" i="0" u="none" strike="noStrike" cap="none" normalizeH="0" baseline="0" smtClean="0">
                        <a:ln>
                          <a:noFill/>
                        </a:ln>
                        <a:solidFill>
                          <a:schemeClr val="bg1"/>
                        </a:solidFill>
                        <a:effectLst/>
                        <a:latin typeface="Times New Roman" pitchFamily="18" charset="0"/>
                        <a:ea typeface="Times New Roman" pitchFamily="18" charset="0"/>
                        <a:cs typeface="Arial" pitchFamily="34" charset="0"/>
                      </a:endParaRPr>
                    </a:p>
                    <a:p>
                      <a:pPr marL="457200" marR="0" lvl="0" indent="-223838" algn="l" defTabSz="914400" rtl="0" eaLnBrk="0" fontAlgn="base" latinLnBrk="0" hangingPunct="0">
                        <a:lnSpc>
                          <a:spcPct val="100000"/>
                        </a:lnSpc>
                        <a:spcBef>
                          <a:spcPct val="0"/>
                        </a:spcBef>
                        <a:spcAft>
                          <a:spcPct val="0"/>
                        </a:spcAft>
                        <a:buClrTx/>
                        <a:buSzTx/>
                        <a:buFont typeface="Symbol" pitchFamily="18" charset="2"/>
                        <a:buChar char=""/>
                        <a:tabLst>
                          <a:tab pos="1047750" algn="l"/>
                        </a:tabLst>
                      </a:pPr>
                      <a:r>
                        <a:rPr kumimoji="0" lang="en-US" sz="1800" b="0" i="0" u="none" strike="noStrike" cap="none" normalizeH="0" baseline="0" smtClean="0">
                          <a:ln>
                            <a:noFill/>
                          </a:ln>
                          <a:solidFill>
                            <a:schemeClr val="bg1"/>
                          </a:solidFill>
                          <a:effectLst/>
                          <a:latin typeface="Arial" pitchFamily="34" charset="0"/>
                          <a:ea typeface="Times New Roman" pitchFamily="18" charset="0"/>
                          <a:cs typeface="Arial" pitchFamily="34" charset="0"/>
                        </a:rPr>
                        <a:t>Full-cost coverage in the exchange</a:t>
                      </a: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solidFill>
                      <a:srgbClr val="800080"/>
                    </a:solidFill>
                  </a:tcPr>
                </a:tc>
                <a:tc hMerge="1">
                  <a:txBody>
                    <a:bodyPr/>
                    <a:lstStyle/>
                    <a:p>
                      <a:endParaRPr lang="en-US"/>
                    </a:p>
                  </a:txBody>
                  <a:tcPr/>
                </a:tc>
              </a:tr>
              <a:tr h="94560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$69,150-$92,200;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300-400% of FPL</a:t>
                      </a:r>
                      <a:endPar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noFill/>
                  </a:tcPr>
                </a:tc>
                <a:tc gridSpan="2">
                  <a:txBody>
                    <a:bodyPr/>
                    <a:lstStyle/>
                    <a:p>
                      <a:pPr marL="457200" marR="0" lvl="0" indent="-223838" algn="l" defTabSz="914400" rtl="0" eaLnBrk="1" fontAlgn="base" latinLnBrk="0" hangingPunct="1">
                        <a:lnSpc>
                          <a:spcPct val="100000"/>
                        </a:lnSpc>
                        <a:spcBef>
                          <a:spcPct val="0"/>
                        </a:spcBef>
                        <a:spcAft>
                          <a:spcPct val="0"/>
                        </a:spcAft>
                        <a:buClrTx/>
                        <a:buSzTx/>
                        <a:buFont typeface="Symbol" pitchFamily="18" charset="2"/>
                        <a:buChar char=""/>
                        <a:tabLst>
                          <a:tab pos="525463" algn="l"/>
                          <a:tab pos="1047750" algn="l"/>
                        </a:tabLst>
                      </a:pPr>
                      <a:r>
                        <a:rPr kumimoji="0" lang="en-US" sz="1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Job-based coverage, or</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p>
                      <a:pPr marL="457200" marR="0" lvl="0" indent="-223838" algn="l" defTabSz="914400" rtl="0" eaLnBrk="0" fontAlgn="base" latinLnBrk="0" hangingPunct="0">
                        <a:lnSpc>
                          <a:spcPct val="100000"/>
                        </a:lnSpc>
                        <a:spcBef>
                          <a:spcPct val="0"/>
                        </a:spcBef>
                        <a:spcAft>
                          <a:spcPct val="0"/>
                        </a:spcAft>
                        <a:buClrTx/>
                        <a:buSzTx/>
                        <a:buFont typeface="Symbol" pitchFamily="18" charset="2"/>
                        <a:buChar char=""/>
                        <a:tabLst>
                          <a:tab pos="525463" algn="l"/>
                          <a:tab pos="1047750" algn="l"/>
                        </a:tabLst>
                      </a:pPr>
                      <a:r>
                        <a:rPr kumimoji="0" lang="en-US" sz="1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Subsidized exchange coverage: premiums capped at </a:t>
                      </a:r>
                      <a:r>
                        <a:rPr kumimoji="0" lang="en-US" sz="18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9.5%</a:t>
                      </a:r>
                      <a:r>
                        <a:rPr kumimoji="0" lang="en-US" sz="1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of income</a:t>
                      </a: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r>
              <a:tr h="97288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$46,100-$69,150;</a:t>
                      </a: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200-300% of FPL</a:t>
                      </a:r>
                      <a:endPar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noFill/>
                  </a:tcPr>
                </a:tc>
                <a:tc gridSpan="2">
                  <a:txBody>
                    <a:bodyPr/>
                    <a:lstStyle/>
                    <a:p>
                      <a:pPr marL="457200" marR="0" lvl="0" indent="-223838" algn="l" defTabSz="914400" rtl="0" eaLnBrk="1" fontAlgn="base" latinLnBrk="0" hangingPunct="1">
                        <a:lnSpc>
                          <a:spcPct val="100000"/>
                        </a:lnSpc>
                        <a:spcBef>
                          <a:spcPct val="0"/>
                        </a:spcBef>
                        <a:spcAft>
                          <a:spcPct val="0"/>
                        </a:spcAft>
                        <a:buClrTx/>
                        <a:buSzTx/>
                        <a:buFont typeface="Symbol" pitchFamily="18" charset="2"/>
                        <a:buChar char=""/>
                        <a:tabLst>
                          <a:tab pos="525463" algn="l"/>
                          <a:tab pos="1047750" algn="l"/>
                        </a:tabLst>
                      </a:pP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Job-based coverage, or</a:t>
                      </a:r>
                      <a:endParaRPr kumimoji="0" lang="en-US" sz="18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p>
                      <a:pPr marL="457200" marR="0" lvl="0" indent="-223838" algn="l" defTabSz="914400" rtl="0" eaLnBrk="0" fontAlgn="base" latinLnBrk="0" hangingPunct="0">
                        <a:lnSpc>
                          <a:spcPct val="100000"/>
                        </a:lnSpc>
                        <a:spcBef>
                          <a:spcPct val="0"/>
                        </a:spcBef>
                        <a:spcAft>
                          <a:spcPct val="0"/>
                        </a:spcAft>
                        <a:buClrTx/>
                        <a:buSzTx/>
                        <a:buFont typeface="Symbol" pitchFamily="18" charset="2"/>
                        <a:buChar char=""/>
                        <a:tabLst>
                          <a:tab pos="525463" algn="l"/>
                          <a:tab pos="1047750" algn="l"/>
                        </a:tabLst>
                      </a:pP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Subsidized exchange coverage: premiums capped at </a:t>
                      </a: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6.3 – 9.5%</a:t>
                      </a: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of income</a:t>
                      </a: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solidFill>
                      <a:srgbClr val="FFFF66"/>
                    </a:solidFill>
                  </a:tcPr>
                </a:tc>
                <a:tc hMerge="1">
                  <a:txBody>
                    <a:bodyPr/>
                    <a:lstStyle/>
                    <a:p>
                      <a:endParaRPr lang="en-US"/>
                    </a:p>
                  </a:txBody>
                  <a:tcPr/>
                </a:tc>
              </a:tr>
              <a:tr h="97712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$30,657-$46,100;</a:t>
                      </a: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133-200% of FPL</a:t>
                      </a:r>
                      <a:endPar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CHIP</a:t>
                      </a:r>
                      <a:endParaRPr kumimoji="0" lang="en-US" sz="1800" b="0"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233363" marR="0" lvl="0" indent="-233363"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Job-based coverage, or</a:t>
                      </a:r>
                      <a:endPar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p>
                      <a:pPr marL="233363" marR="0" lvl="0" indent="-233363"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Subsidized exchange coverage: premiums capped at </a:t>
                      </a:r>
                      <a:r>
                        <a:rPr kumimoji="0" lang="en-US"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3% - 6.3%</a:t>
                      </a: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of income</a:t>
                      </a:r>
                      <a:endPar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63500" cap="flat" cmpd="sng" algn="ctr">
                      <a:solidFill>
                        <a:srgbClr val="FFFFFF"/>
                      </a:solidFill>
                      <a:prstDash val="solid"/>
                      <a:round/>
                      <a:headEnd type="none" w="med" len="med"/>
                      <a:tailEnd type="none" w="med" len="med"/>
                    </a:lnB>
                    <a:lnTlToBr>
                      <a:noFill/>
                    </a:lnTlToBr>
                    <a:lnBlToTr>
                      <a:noFill/>
                    </a:lnBlToTr>
                    <a:solidFill>
                      <a:srgbClr val="FFFF99"/>
                    </a:solidFill>
                  </a:tcPr>
                </a:tc>
              </a:tr>
              <a:tr h="89730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&lt;$30,657 for a family of four;</a:t>
                      </a: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&lt; 133% FPL</a:t>
                      </a:r>
                      <a:endPar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ea typeface="Times New Roman" pitchFamily="18" charset="0"/>
                          <a:cs typeface="Arial" pitchFamily="34" charset="0"/>
                        </a:rPr>
                        <a:t>Medicaid</a:t>
                      </a:r>
                      <a:endParaRPr kumimoji="0" lang="en-US" sz="1800" b="0"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ea typeface="Times New Roman" pitchFamily="18" charset="0"/>
                          <a:cs typeface="Arial" pitchFamily="34" charset="0"/>
                        </a:rPr>
                        <a:t>Medicaid</a:t>
                      </a:r>
                      <a:endParaRPr kumimoji="0" lang="en-US" sz="1800" b="0"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ctr" horzOverflow="overflow">
                    <a:lnL w="63500" cap="flat" cmpd="sng" algn="ctr">
                      <a:solidFill>
                        <a:srgbClr val="FFFFFF"/>
                      </a:solidFill>
                      <a:prstDash val="solid"/>
                      <a:round/>
                      <a:headEnd type="none" w="med" len="med"/>
                      <a:tailEnd type="none" w="med" len="med"/>
                    </a:lnL>
                    <a:lnR w="63500" cap="flat" cmpd="sng" algn="ctr">
                      <a:solidFill>
                        <a:srgbClr val="FFFFFF"/>
                      </a:solidFill>
                      <a:prstDash val="solid"/>
                      <a:round/>
                      <a:headEnd type="none" w="med" len="med"/>
                      <a:tailEnd type="none" w="med" len="med"/>
                    </a:lnR>
                    <a:lnT w="635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0000FF"/>
                    </a:solidFill>
                  </a:tcPr>
                </a:tc>
              </a:tr>
              <a:tr h="630406">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ndParaRPr>
                    </a:p>
                  </a:txBody>
                  <a:tcPr horzOverflow="overflow">
                    <a:lnL w="635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Children</a:t>
                      </a:r>
                      <a:endPar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Adults </a:t>
                      </a: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(non-disabled adults,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not eligible for Medicare)</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
        <p:nvSpPr>
          <p:cNvPr id="19492" name="Rectangle 131"/>
          <p:cNvSpPr>
            <a:spLocks noChangeArrowheads="1"/>
          </p:cNvSpPr>
          <p:nvPr/>
        </p:nvSpPr>
        <p:spPr bwMode="auto">
          <a:xfrm>
            <a:off x="0" y="6062663"/>
            <a:ext cx="9144000" cy="0"/>
          </a:xfrm>
          <a:prstGeom prst="rect">
            <a:avLst/>
          </a:prstGeom>
          <a:noFill/>
          <a:ln w="9525">
            <a:noFill/>
            <a:miter lim="800000"/>
            <a:headEnd/>
            <a:tailEnd/>
          </a:ln>
        </p:spPr>
        <p:txBody>
          <a:bodyPr wrap="none" anchor="ctr">
            <a:spAutoFit/>
          </a:bodyPr>
          <a:lstStyle/>
          <a:p>
            <a:endParaRPr lang="en-US" sz="1800" b="0"/>
          </a:p>
        </p:txBody>
      </p:sp>
      <p:sp>
        <p:nvSpPr>
          <p:cNvPr id="19493" name="Text Box 139"/>
          <p:cNvSpPr txBox="1">
            <a:spLocks noChangeArrowheads="1"/>
          </p:cNvSpPr>
          <p:nvPr/>
        </p:nvSpPr>
        <p:spPr bwMode="auto">
          <a:xfrm rot="10800000">
            <a:off x="381000" y="1066800"/>
            <a:ext cx="549275" cy="5105400"/>
          </a:xfrm>
          <a:prstGeom prst="rect">
            <a:avLst/>
          </a:prstGeom>
          <a:noFill/>
          <a:ln w="9525">
            <a:noFill/>
            <a:miter lim="800000"/>
            <a:headEnd/>
            <a:tailEnd/>
          </a:ln>
        </p:spPr>
        <p:txBody>
          <a:bodyPr vert="eaVert" anchor="b">
            <a:spAutoFit/>
          </a:bodyPr>
          <a:lstStyle/>
          <a:p>
            <a:pPr algn="ctr"/>
            <a:r>
              <a:rPr lang="en-US" sz="2400"/>
              <a:t>Family Income</a:t>
            </a:r>
            <a:endParaRPr lang="en-US" sz="1800"/>
          </a:p>
        </p:txBody>
      </p:sp>
      <p:sp>
        <p:nvSpPr>
          <p:cNvPr id="19494" name="Text Box 140"/>
          <p:cNvSpPr txBox="1">
            <a:spLocks noChangeArrowheads="1"/>
          </p:cNvSpPr>
          <p:nvPr/>
        </p:nvSpPr>
        <p:spPr bwMode="auto">
          <a:xfrm>
            <a:off x="152400" y="228600"/>
            <a:ext cx="8763000" cy="461665"/>
          </a:xfrm>
          <a:prstGeom prst="rect">
            <a:avLst/>
          </a:prstGeom>
          <a:noFill/>
          <a:ln w="9525">
            <a:noFill/>
            <a:miter lim="800000"/>
            <a:headEnd/>
            <a:tailEnd/>
          </a:ln>
        </p:spPr>
        <p:txBody>
          <a:bodyPr>
            <a:spAutoFit/>
          </a:bodyPr>
          <a:lstStyle/>
          <a:p>
            <a:pPr algn="ctr"/>
            <a:r>
              <a:rPr lang="en-US" sz="2400" dirty="0" smtClean="0">
                <a:solidFill>
                  <a:srgbClr val="C00000"/>
                </a:solidFill>
                <a:latin typeface="+mj-lt"/>
              </a:rPr>
              <a:t>HEALTH REFORM COVERAGE OPTIONS BY INCOME</a:t>
            </a:r>
            <a:endParaRPr lang="en-US" sz="2400" dirty="0">
              <a:solidFill>
                <a:srgbClr val="C00000"/>
              </a:solidFill>
              <a:latin typeface="+mj-lt"/>
            </a:endParaRPr>
          </a:p>
        </p:txBody>
      </p:sp>
      <p:sp>
        <p:nvSpPr>
          <p:cNvPr id="19495" name="Text Box 142"/>
          <p:cNvSpPr txBox="1">
            <a:spLocks noChangeArrowheads="1"/>
          </p:cNvSpPr>
          <p:nvPr/>
        </p:nvSpPr>
        <p:spPr bwMode="auto">
          <a:xfrm>
            <a:off x="0" y="6553200"/>
            <a:ext cx="6477000" cy="338554"/>
          </a:xfrm>
          <a:prstGeom prst="rect">
            <a:avLst/>
          </a:prstGeom>
          <a:noFill/>
          <a:ln w="9525">
            <a:noFill/>
            <a:miter lim="800000"/>
            <a:headEnd/>
            <a:tailEnd/>
          </a:ln>
        </p:spPr>
        <p:txBody>
          <a:bodyPr>
            <a:spAutoFit/>
          </a:bodyPr>
          <a:lstStyle/>
          <a:p>
            <a:endParaRPr lang="en-US" sz="1600" dirty="0"/>
          </a:p>
        </p:txBody>
      </p:sp>
      <p:sp>
        <p:nvSpPr>
          <p:cNvPr id="19496" name="Line 151"/>
          <p:cNvSpPr>
            <a:spLocks noChangeShapeType="1"/>
          </p:cNvSpPr>
          <p:nvPr/>
        </p:nvSpPr>
        <p:spPr bwMode="auto">
          <a:xfrm flipV="1">
            <a:off x="914400" y="2743200"/>
            <a:ext cx="0" cy="1676400"/>
          </a:xfrm>
          <a:prstGeom prst="line">
            <a:avLst/>
          </a:prstGeom>
          <a:noFill/>
          <a:ln w="31750">
            <a:solidFill>
              <a:schemeClr val="tx1"/>
            </a:solidFill>
            <a:round/>
            <a:headEnd/>
            <a:tailEnd type="triangle" w="med" len="med"/>
          </a:ln>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WHICH VIRGINIANS WILL GAIN COVERAGE?</a:t>
            </a:r>
            <a:endParaRPr lang="en-US" dirty="0">
              <a:solidFill>
                <a:srgbClr val="C00000"/>
              </a:solidFill>
            </a:endParaRPr>
          </a:p>
        </p:txBody>
      </p:sp>
      <p:sp>
        <p:nvSpPr>
          <p:cNvPr id="5" name="Content Placeholder 4"/>
          <p:cNvSpPr>
            <a:spLocks noGrp="1"/>
          </p:cNvSpPr>
          <p:nvPr>
            <p:ph sz="quarter" idx="1"/>
          </p:nvPr>
        </p:nvSpPr>
        <p:spPr/>
        <p:txBody>
          <a:bodyPr>
            <a:normAutofit/>
          </a:bodyPr>
          <a:lstStyle/>
          <a:p>
            <a:r>
              <a:rPr lang="en-US" dirty="0" smtClean="0"/>
              <a:t>Of the over </a:t>
            </a:r>
            <a:r>
              <a:rPr lang="en-US" b="1" dirty="0" smtClean="0"/>
              <a:t>ONE MILLION</a:t>
            </a:r>
            <a:r>
              <a:rPr lang="en-US" dirty="0" smtClean="0"/>
              <a:t> </a:t>
            </a:r>
            <a:r>
              <a:rPr lang="en-US" b="1" dirty="0" smtClean="0"/>
              <a:t>uninsured </a:t>
            </a:r>
            <a:r>
              <a:rPr lang="en-US" dirty="0" smtClean="0"/>
              <a:t>Virginians:</a:t>
            </a:r>
          </a:p>
          <a:p>
            <a:pPr lvl="1"/>
            <a:r>
              <a:rPr lang="en-US" dirty="0" smtClean="0">
                <a:solidFill>
                  <a:schemeClr val="bg2">
                    <a:lumMod val="25000"/>
                  </a:schemeClr>
                </a:solidFill>
              </a:rPr>
              <a:t>420,000 adults are expected to newly qualify for Medicaid</a:t>
            </a:r>
          </a:p>
          <a:p>
            <a:pPr lvl="1"/>
            <a:r>
              <a:rPr lang="en-US" dirty="0" smtClean="0">
                <a:solidFill>
                  <a:schemeClr val="bg2">
                    <a:lumMod val="25000"/>
                  </a:schemeClr>
                </a:solidFill>
              </a:rPr>
              <a:t>106,000 (adults and kids) are expected to get a subsidized Exchange plan</a:t>
            </a:r>
          </a:p>
          <a:p>
            <a:pPr lvl="1"/>
            <a:r>
              <a:rPr lang="en-US" dirty="0" smtClean="0">
                <a:solidFill>
                  <a:schemeClr val="bg2">
                    <a:lumMod val="25000"/>
                  </a:schemeClr>
                </a:solidFill>
              </a:rPr>
              <a:t>100,000 currently eligible but </a:t>
            </a:r>
          </a:p>
          <a:p>
            <a:pPr lvl="1">
              <a:buNone/>
            </a:pPr>
            <a:r>
              <a:rPr lang="en-US" dirty="0" smtClean="0">
                <a:solidFill>
                  <a:schemeClr val="bg2">
                    <a:lumMod val="25000"/>
                  </a:schemeClr>
                </a:solidFill>
              </a:rPr>
              <a:t>uninsured  children are expected </a:t>
            </a:r>
          </a:p>
          <a:p>
            <a:pPr lvl="1">
              <a:buNone/>
            </a:pPr>
            <a:r>
              <a:rPr lang="en-US" dirty="0" smtClean="0">
                <a:solidFill>
                  <a:schemeClr val="bg2">
                    <a:lumMod val="25000"/>
                  </a:schemeClr>
                </a:solidFill>
              </a:rPr>
              <a:t>to enroll in FAMIS/Medicaid</a:t>
            </a:r>
          </a:p>
          <a:p>
            <a:r>
              <a:rPr lang="en-US" dirty="0" smtClean="0"/>
              <a:t>The rest will remain</a:t>
            </a:r>
          </a:p>
          <a:p>
            <a:pPr>
              <a:buNone/>
            </a:pPr>
            <a:r>
              <a:rPr lang="en-US" dirty="0" smtClean="0"/>
              <a:t> uninsured . . .</a:t>
            </a:r>
          </a:p>
          <a:p>
            <a:pPr>
              <a:buNone/>
            </a:pPr>
            <a:endParaRPr lang="en-US" sz="1400" dirty="0" smtClean="0"/>
          </a:p>
          <a:p>
            <a:pPr>
              <a:buNone/>
            </a:pPr>
            <a:r>
              <a:rPr lang="en-US" sz="1400" dirty="0" smtClean="0"/>
              <a:t>*Urban Institute Estimates, 2011</a:t>
            </a:r>
          </a:p>
          <a:p>
            <a:pPr>
              <a:buNone/>
            </a:pPr>
            <a:endParaRPr lang="en-US" dirty="0"/>
          </a:p>
        </p:txBody>
      </p:sp>
      <p:pic>
        <p:nvPicPr>
          <p:cNvPr id="6" name="Picture 2"/>
          <p:cNvPicPr>
            <a:picLocks noChangeAspect="1" noChangeArrowheads="1"/>
          </p:cNvPicPr>
          <p:nvPr/>
        </p:nvPicPr>
        <p:blipFill>
          <a:blip r:embed="rId2" cstate="print"/>
          <a:srcRect/>
          <a:stretch>
            <a:fillRect/>
          </a:stretch>
        </p:blipFill>
        <p:spPr bwMode="auto">
          <a:xfrm>
            <a:off x="5181600" y="3124200"/>
            <a:ext cx="3429000" cy="2743200"/>
          </a:xfrm>
          <a:prstGeom prst="rect">
            <a:avLst/>
          </a:prstGeom>
          <a:noFill/>
          <a:ln w="9525">
            <a:noFill/>
            <a:miter lim="800000"/>
            <a:headEnd/>
            <a:tailEnd/>
          </a:ln>
        </p:spPr>
      </p:pic>
      <p:pic>
        <p:nvPicPr>
          <p:cNvPr id="7" name="Picture 6" descr="VPLC 2011 logo.JPG"/>
          <p:cNvPicPr>
            <a:picLocks noChangeAspect="1"/>
          </p:cNvPicPr>
          <p:nvPr/>
        </p:nvPicPr>
        <p:blipFill>
          <a:blip r:embed="rId3" cstate="print"/>
          <a:stretch>
            <a:fillRect/>
          </a:stretch>
        </p:blipFill>
        <p:spPr>
          <a:xfrm>
            <a:off x="4453128" y="1143000"/>
            <a:ext cx="244145" cy="2763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WHO WILL STILL BE UNINSURED?</a:t>
            </a:r>
            <a:endParaRPr lang="en-US" dirty="0">
              <a:solidFill>
                <a:srgbClr val="C00000"/>
              </a:solidFill>
            </a:endParaRPr>
          </a:p>
        </p:txBody>
      </p:sp>
      <p:sp>
        <p:nvSpPr>
          <p:cNvPr id="3" name="Content Placeholder 2"/>
          <p:cNvSpPr>
            <a:spLocks noGrp="1"/>
          </p:cNvSpPr>
          <p:nvPr>
            <p:ph sz="quarter" idx="1"/>
          </p:nvPr>
        </p:nvSpPr>
        <p:spPr>
          <a:xfrm>
            <a:off x="301752" y="1524000"/>
            <a:ext cx="8503920" cy="4575048"/>
          </a:xfrm>
        </p:spPr>
        <p:txBody>
          <a:bodyPr>
            <a:normAutofit lnSpcReduction="10000"/>
          </a:bodyPr>
          <a:lstStyle/>
          <a:p>
            <a:pPr>
              <a:lnSpc>
                <a:spcPct val="80000"/>
              </a:lnSpc>
              <a:spcAft>
                <a:spcPct val="30000"/>
              </a:spcAft>
            </a:pPr>
            <a:r>
              <a:rPr lang="en-US" sz="2800" b="1" dirty="0" smtClean="0"/>
              <a:t>U.S. Citizens</a:t>
            </a:r>
          </a:p>
          <a:p>
            <a:pPr lvl="1">
              <a:lnSpc>
                <a:spcPct val="80000"/>
              </a:lnSpc>
              <a:spcAft>
                <a:spcPct val="30000"/>
              </a:spcAft>
            </a:pPr>
            <a:r>
              <a:rPr lang="en-US" sz="2400" dirty="0" smtClean="0">
                <a:solidFill>
                  <a:schemeClr val="bg2">
                    <a:lumMod val="25000"/>
                  </a:schemeClr>
                </a:solidFill>
              </a:rPr>
              <a:t>Exempt from the mandate (no penalty)</a:t>
            </a:r>
          </a:p>
          <a:p>
            <a:pPr lvl="1">
              <a:lnSpc>
                <a:spcPct val="80000"/>
              </a:lnSpc>
            </a:pPr>
            <a:r>
              <a:rPr lang="en-US" sz="2400" dirty="0" smtClean="0">
                <a:solidFill>
                  <a:schemeClr val="bg2">
                    <a:lumMod val="25000"/>
                  </a:schemeClr>
                </a:solidFill>
              </a:rPr>
              <a:t>People who </a:t>
            </a:r>
            <a:r>
              <a:rPr lang="en-US" sz="2400" u="sng" dirty="0" smtClean="0">
                <a:solidFill>
                  <a:schemeClr val="bg2">
                    <a:lumMod val="25000"/>
                  </a:schemeClr>
                </a:solidFill>
              </a:rPr>
              <a:t>choose</a:t>
            </a:r>
            <a:r>
              <a:rPr lang="en-US" sz="2400" dirty="0" smtClean="0">
                <a:solidFill>
                  <a:schemeClr val="bg2">
                    <a:lumMod val="25000"/>
                  </a:schemeClr>
                </a:solidFill>
              </a:rPr>
              <a:t> not to be covered (penalty may apply) </a:t>
            </a:r>
          </a:p>
          <a:p>
            <a:pPr lvl="1">
              <a:lnSpc>
                <a:spcPct val="80000"/>
              </a:lnSpc>
              <a:buNone/>
            </a:pPr>
            <a:endParaRPr lang="en-US" sz="2400" dirty="0" smtClean="0"/>
          </a:p>
          <a:p>
            <a:pPr>
              <a:lnSpc>
                <a:spcPct val="80000"/>
              </a:lnSpc>
              <a:spcAft>
                <a:spcPct val="25000"/>
              </a:spcAft>
            </a:pPr>
            <a:r>
              <a:rPr lang="en-US" sz="2800" b="1" dirty="0" smtClean="0"/>
              <a:t>Low Income Legal Immigrants</a:t>
            </a:r>
            <a:r>
              <a:rPr lang="en-US" sz="2800" dirty="0" smtClean="0"/>
              <a:t> </a:t>
            </a:r>
          </a:p>
          <a:p>
            <a:pPr lvl="1">
              <a:lnSpc>
                <a:spcPct val="80000"/>
              </a:lnSpc>
              <a:spcAft>
                <a:spcPct val="25000"/>
              </a:spcAft>
            </a:pPr>
            <a:r>
              <a:rPr lang="en-US" sz="2400" dirty="0" smtClean="0">
                <a:solidFill>
                  <a:schemeClr val="bg2">
                    <a:lumMod val="25000"/>
                  </a:schemeClr>
                </a:solidFill>
              </a:rPr>
              <a:t>Many are ineligible for Virginia’s Medicaid program</a:t>
            </a:r>
          </a:p>
          <a:p>
            <a:pPr lvl="1">
              <a:lnSpc>
                <a:spcPct val="80000"/>
              </a:lnSpc>
              <a:spcAft>
                <a:spcPct val="25000"/>
              </a:spcAft>
            </a:pPr>
            <a:r>
              <a:rPr lang="en-US" sz="2400" dirty="0" smtClean="0">
                <a:solidFill>
                  <a:schemeClr val="bg2">
                    <a:lumMod val="25000"/>
                  </a:schemeClr>
                </a:solidFill>
              </a:rPr>
              <a:t>Can’t afford Exchange products</a:t>
            </a:r>
          </a:p>
          <a:p>
            <a:pPr>
              <a:lnSpc>
                <a:spcPct val="80000"/>
              </a:lnSpc>
              <a:buNone/>
            </a:pPr>
            <a:endParaRPr lang="en-US" sz="2400" dirty="0" smtClean="0">
              <a:solidFill>
                <a:srgbClr val="0066CC"/>
              </a:solidFill>
            </a:endParaRPr>
          </a:p>
          <a:p>
            <a:pPr>
              <a:lnSpc>
                <a:spcPct val="80000"/>
              </a:lnSpc>
              <a:spcAft>
                <a:spcPct val="25000"/>
              </a:spcAft>
            </a:pPr>
            <a:r>
              <a:rPr lang="en-US" sz="2800" b="1" dirty="0" smtClean="0"/>
              <a:t>Undocumented</a:t>
            </a:r>
            <a:r>
              <a:rPr lang="en-US" sz="2800" dirty="0" smtClean="0"/>
              <a:t> </a:t>
            </a:r>
          </a:p>
          <a:p>
            <a:pPr lvl="1">
              <a:lnSpc>
                <a:spcPct val="80000"/>
              </a:lnSpc>
              <a:spcAft>
                <a:spcPct val="25000"/>
              </a:spcAft>
            </a:pPr>
            <a:r>
              <a:rPr lang="en-US" sz="2400" dirty="0" smtClean="0">
                <a:solidFill>
                  <a:schemeClr val="bg2">
                    <a:lumMod val="25000"/>
                  </a:schemeClr>
                </a:solidFill>
              </a:rPr>
              <a:t>Not covered by Medicaid (except for emergencies), FAMIS or the Exchange</a:t>
            </a:r>
          </a:p>
          <a:p>
            <a:endParaRPr lang="en-US"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WEBSITES FOR MORE INFORMATION</a:t>
            </a:r>
            <a:endParaRPr lang="en-US" dirty="0">
              <a:solidFill>
                <a:srgbClr val="C00000"/>
              </a:solidFill>
            </a:endParaRPr>
          </a:p>
        </p:txBody>
      </p:sp>
      <p:sp>
        <p:nvSpPr>
          <p:cNvPr id="3" name="Content Placeholder 2"/>
          <p:cNvSpPr>
            <a:spLocks noGrp="1"/>
          </p:cNvSpPr>
          <p:nvPr>
            <p:ph sz="quarter" idx="1"/>
          </p:nvPr>
        </p:nvSpPr>
        <p:spPr/>
        <p:txBody>
          <a:bodyPr/>
          <a:lstStyle/>
          <a:p>
            <a:r>
              <a:rPr lang="en-US" sz="2400" dirty="0" smtClean="0"/>
              <a:t>Official </a:t>
            </a:r>
            <a:r>
              <a:rPr lang="en-US" sz="2400" dirty="0" err="1" smtClean="0"/>
              <a:t>Gov’t</a:t>
            </a:r>
            <a:r>
              <a:rPr lang="en-US" sz="2400" dirty="0" smtClean="0"/>
              <a:t> Website – </a:t>
            </a:r>
            <a:r>
              <a:rPr lang="en-US" sz="2400" dirty="0" smtClean="0">
                <a:hlinkClick r:id="rId2"/>
              </a:rPr>
              <a:t>www.healthcare.gov</a:t>
            </a:r>
            <a:endParaRPr lang="en-US" sz="2400" dirty="0" smtClean="0"/>
          </a:p>
          <a:p>
            <a:r>
              <a:rPr lang="en-US" sz="2400" dirty="0" smtClean="0"/>
              <a:t>Families USA – </a:t>
            </a:r>
            <a:r>
              <a:rPr lang="en-US" sz="2400" dirty="0" smtClean="0">
                <a:hlinkClick r:id="rId3"/>
              </a:rPr>
              <a:t>www.familiesusa.org</a:t>
            </a:r>
            <a:endParaRPr lang="en-US" sz="2400" dirty="0" smtClean="0"/>
          </a:p>
          <a:p>
            <a:r>
              <a:rPr lang="en-US" sz="2400" dirty="0" smtClean="0"/>
              <a:t>Kaiser Family Foundation – </a:t>
            </a:r>
            <a:r>
              <a:rPr lang="en-US" sz="2400" dirty="0" smtClean="0">
                <a:hlinkClick r:id="rId4"/>
              </a:rPr>
              <a:t>www.kff.org</a:t>
            </a:r>
            <a:endParaRPr lang="en-US" sz="2400" dirty="0" smtClean="0"/>
          </a:p>
          <a:p>
            <a:endParaRPr lang="en-US" dirty="0"/>
          </a:p>
        </p:txBody>
      </p:sp>
      <p:pic>
        <p:nvPicPr>
          <p:cNvPr id="4" name="Picture 2"/>
          <p:cNvPicPr>
            <a:picLocks noChangeAspect="1" noChangeArrowheads="1"/>
          </p:cNvPicPr>
          <p:nvPr/>
        </p:nvPicPr>
        <p:blipFill>
          <a:blip r:embed="rId5" cstate="print"/>
          <a:srcRect/>
          <a:stretch>
            <a:fillRect/>
          </a:stretch>
        </p:blipFill>
        <p:spPr>
          <a:xfrm>
            <a:off x="2971800" y="3429000"/>
            <a:ext cx="3124200" cy="2743200"/>
          </a:xfrm>
          <a:prstGeom prst="rect">
            <a:avLst/>
          </a:prstGeom>
          <a:noFill/>
        </p:spPr>
      </p:pic>
      <p:pic>
        <p:nvPicPr>
          <p:cNvPr id="5" name="Picture 4" descr="VPLC 2011 logo.JPG"/>
          <p:cNvPicPr>
            <a:picLocks noChangeAspect="1"/>
          </p:cNvPicPr>
          <p:nvPr/>
        </p:nvPicPr>
        <p:blipFill>
          <a:blip r:embed="rId6" cstate="print"/>
          <a:stretch>
            <a:fillRect/>
          </a:stretch>
        </p:blipFill>
        <p:spPr>
          <a:xfrm>
            <a:off x="4453128" y="1143000"/>
            <a:ext cx="244145" cy="2763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534400" cy="758952"/>
          </a:xfrm>
        </p:spPr>
        <p:txBody>
          <a:bodyPr>
            <a:normAutofit fontScale="90000"/>
          </a:bodyPr>
          <a:lstStyle/>
          <a:p>
            <a:r>
              <a:rPr lang="en-US" sz="3600" dirty="0" smtClean="0">
                <a:solidFill>
                  <a:schemeClr val="accent1"/>
                </a:solidFill>
              </a:rPr>
              <a:t/>
            </a:r>
            <a:br>
              <a:rPr lang="en-US" sz="3600" dirty="0" smtClean="0">
                <a:solidFill>
                  <a:schemeClr val="accent1"/>
                </a:solidFill>
              </a:rPr>
            </a:br>
            <a:r>
              <a:rPr lang="en-US" sz="3600" dirty="0" smtClean="0">
                <a:solidFill>
                  <a:schemeClr val="accent1"/>
                </a:solidFill>
              </a:rPr>
              <a:t/>
            </a:r>
            <a:br>
              <a:rPr lang="en-US" sz="3600" dirty="0" smtClean="0">
                <a:solidFill>
                  <a:schemeClr val="accent1"/>
                </a:solidFill>
              </a:rPr>
            </a:br>
            <a:r>
              <a:rPr lang="en-US" sz="3600" dirty="0" smtClean="0">
                <a:solidFill>
                  <a:schemeClr val="accent1"/>
                </a:solidFill>
              </a:rPr>
              <a:t/>
            </a:r>
            <a:br>
              <a:rPr lang="en-US" sz="3600" dirty="0" smtClean="0">
                <a:solidFill>
                  <a:schemeClr val="accent1"/>
                </a:solidFill>
              </a:rPr>
            </a:br>
            <a:r>
              <a:rPr lang="en-US" sz="3600" dirty="0" smtClean="0">
                <a:solidFill>
                  <a:schemeClr val="accent1"/>
                </a:solidFill>
              </a:rPr>
              <a:t/>
            </a:r>
            <a:br>
              <a:rPr lang="en-US" sz="3600" dirty="0" smtClean="0">
                <a:solidFill>
                  <a:schemeClr val="accent1"/>
                </a:solidFill>
              </a:rPr>
            </a:br>
            <a:r>
              <a:rPr lang="en-US" sz="3600" dirty="0" smtClean="0">
                <a:solidFill>
                  <a:schemeClr val="accent1"/>
                </a:solidFill>
              </a:rPr>
              <a:t/>
            </a:r>
            <a:br>
              <a:rPr lang="en-US" sz="3600" dirty="0" smtClean="0">
                <a:solidFill>
                  <a:schemeClr val="accent1"/>
                </a:solidFill>
              </a:rPr>
            </a:br>
            <a:endParaRPr lang="en-US" sz="3600" dirty="0">
              <a:solidFill>
                <a:schemeClr val="accent1"/>
              </a:solidFill>
            </a:endParaRPr>
          </a:p>
        </p:txBody>
      </p:sp>
      <p:sp>
        <p:nvSpPr>
          <p:cNvPr id="3" name="Content Placeholder 2"/>
          <p:cNvSpPr>
            <a:spLocks noGrp="1"/>
          </p:cNvSpPr>
          <p:nvPr>
            <p:ph sz="quarter" idx="1"/>
          </p:nvPr>
        </p:nvSpPr>
        <p:spPr>
          <a:xfrm>
            <a:off x="301752" y="1527048"/>
            <a:ext cx="8503920" cy="3959352"/>
          </a:xfrm>
        </p:spPr>
        <p:txBody>
          <a:bodyPr anchor="t">
            <a:normAutofit lnSpcReduction="10000"/>
          </a:bodyPr>
          <a:lstStyle/>
          <a:p>
            <a:pPr>
              <a:buNone/>
            </a:pPr>
            <a:endParaRPr lang="en-US" sz="1800" spc="-150" dirty="0" smtClean="0">
              <a:latin typeface="Adobe Garamond Pro" pitchFamily="18" charset="0"/>
            </a:endParaRPr>
          </a:p>
          <a:p>
            <a:pPr>
              <a:buNone/>
            </a:pPr>
            <a:endParaRPr lang="en-US" sz="1800" spc="-150" dirty="0" smtClean="0">
              <a:latin typeface="Adobe Garamond Pro" pitchFamily="18" charset="0"/>
            </a:endParaRPr>
          </a:p>
          <a:p>
            <a:pPr algn="ctr">
              <a:buNone/>
            </a:pPr>
            <a:r>
              <a:rPr lang="en-US" sz="3600" dirty="0" smtClean="0">
                <a:solidFill>
                  <a:srgbClr val="C00000"/>
                </a:solidFill>
              </a:rPr>
              <a:t>Thank You!</a:t>
            </a:r>
            <a:r>
              <a:rPr lang="en-US" sz="1800" spc="-150" dirty="0" smtClean="0">
                <a:latin typeface="Adobe Garamond Pro" pitchFamily="18" charset="0"/>
              </a:rPr>
              <a:t/>
            </a:r>
            <a:br>
              <a:rPr lang="en-US" sz="1800" spc="-150" dirty="0" smtClean="0">
                <a:latin typeface="Adobe Garamond Pro" pitchFamily="18" charset="0"/>
              </a:rPr>
            </a:br>
            <a:endParaRPr lang="en-US" sz="1800" spc="-150" dirty="0" smtClean="0">
              <a:latin typeface="Adobe Garamond Pro" pitchFamily="18" charset="0"/>
            </a:endParaRPr>
          </a:p>
          <a:p>
            <a:pPr>
              <a:buNone/>
            </a:pPr>
            <a:endParaRPr lang="en-US" sz="1800" spc="-150" dirty="0" smtClean="0">
              <a:latin typeface="Adobe Garamond Pro" pitchFamily="18" charset="0"/>
            </a:endParaRPr>
          </a:p>
          <a:p>
            <a:pPr>
              <a:buNone/>
            </a:pPr>
            <a:endParaRPr lang="en-US" sz="1800" spc="-150" dirty="0" smtClean="0">
              <a:latin typeface="Adobe Garamond Pro" pitchFamily="18" charset="0"/>
            </a:endParaRPr>
          </a:p>
          <a:p>
            <a:pPr>
              <a:buNone/>
            </a:pPr>
            <a:endParaRPr lang="en-US" sz="1800" spc="-150" dirty="0" smtClean="0">
              <a:latin typeface="Adobe Garamond Pro" pitchFamily="18" charset="0"/>
            </a:endParaRPr>
          </a:p>
          <a:p>
            <a:pPr>
              <a:buNone/>
            </a:pPr>
            <a:endParaRPr lang="en-US" sz="1800" spc="-150" dirty="0" smtClean="0">
              <a:latin typeface="Adobe Garamond Pro" pitchFamily="18" charset="0"/>
            </a:endParaRPr>
          </a:p>
          <a:p>
            <a:pPr algn="ctr">
              <a:buNone/>
            </a:pPr>
            <a:r>
              <a:rPr lang="en-US" sz="1800" spc="-150" dirty="0" smtClean="0"/>
              <a:t>	The Virginia Poverty Law Center is a non-profit committed to serving the needs of low-income Virginians. The work of the center is supported by individual and corporate donors and through lawyer’s IOLTA accounts. If you would like to find out how to give to our general or specific efforts, please contact us at </a:t>
            </a:r>
            <a:r>
              <a:rPr lang="en-US" sz="1800" u="sng" spc="-150" dirty="0" smtClean="0"/>
              <a:t>donate@vplc.org</a:t>
            </a:r>
            <a:endParaRPr lang="en-US" sz="1800" u="sng" spc="-150" dirty="0"/>
          </a:p>
        </p:txBody>
      </p:sp>
      <p:pic>
        <p:nvPicPr>
          <p:cNvPr id="4" name="Picture 3" descr="VPLC 2011 logo.JPG"/>
          <p:cNvPicPr>
            <a:picLocks noChangeAspect="1"/>
          </p:cNvPicPr>
          <p:nvPr/>
        </p:nvPicPr>
        <p:blipFill>
          <a:blip r:embed="rId2" cstate="print"/>
          <a:stretch>
            <a:fillRect/>
          </a:stretch>
        </p:blipFill>
        <p:spPr>
          <a:xfrm>
            <a:off x="4453128" y="1143000"/>
            <a:ext cx="244145" cy="276301"/>
          </a:xfrm>
          <a:prstGeom prst="rect">
            <a:avLst/>
          </a:prstGeom>
          <a:noFill/>
          <a:ln>
            <a:noFill/>
          </a:ln>
        </p:spPr>
      </p:pic>
      <p:sp>
        <p:nvSpPr>
          <p:cNvPr id="5" name="TextBox 4"/>
          <p:cNvSpPr txBox="1"/>
          <p:nvPr/>
        </p:nvSpPr>
        <p:spPr>
          <a:xfrm>
            <a:off x="304800" y="5486400"/>
            <a:ext cx="8534400" cy="646331"/>
          </a:xfrm>
          <a:prstGeom prst="rect">
            <a:avLst/>
          </a:prstGeom>
          <a:noFill/>
        </p:spPr>
        <p:txBody>
          <a:bodyPr wrap="square" rtlCol="0">
            <a:spAutoFit/>
          </a:bodyPr>
          <a:lstStyle/>
          <a:p>
            <a:pPr algn="ctr"/>
            <a:endParaRPr lang="en-US" spc="-150" dirty="0" smtClean="0">
              <a:latin typeface="Adobe Garamond Pro" pitchFamily="18" charset="0"/>
            </a:endParaRP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rginia Poverty Law Center Main Templat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Virginia Poverty Law Center Main Template</Template>
  <TotalTime>1344</TotalTime>
  <Words>1093</Words>
  <Application>Microsoft Office PowerPoint</Application>
  <PresentationFormat>On-screen Show (4:3)</PresentationFormat>
  <Paragraphs>235</Paragraphs>
  <Slides>25</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Virginia Poverty Law Center Main Template</vt:lpstr>
      <vt:lpstr>Chart</vt:lpstr>
      <vt:lpstr>THE AFFORDABLE CARE ACT</vt:lpstr>
      <vt:lpstr>Virginia Poverty Law Center</vt:lpstr>
      <vt:lpstr>THE AFFORDABLE CARE ACT</vt:lpstr>
      <vt:lpstr>PATIENT PROTECTION &amp;  AFFORDABLE CARE ACT (ACA)</vt:lpstr>
      <vt:lpstr>ACA’S MAJOR CHANGES</vt:lpstr>
      <vt:lpstr> Private Health Insurance “Patient’s Bill of Rights” </vt:lpstr>
      <vt:lpstr>“PATIENT’S BILL OF RIGHTS”, cont’d</vt:lpstr>
      <vt:lpstr>ENSURING REASONABLE PREMIUMS</vt:lpstr>
      <vt:lpstr>PRE-EXISTING CONDITION INSURANCE PLAN (PCIP)</vt:lpstr>
      <vt:lpstr>MEDICARE REFORMS</vt:lpstr>
      <vt:lpstr>MORE EARLY REFORMS</vt:lpstr>
      <vt:lpstr>ACTIVITY IN VIRGINIA</vt:lpstr>
      <vt:lpstr>LITIGATION</vt:lpstr>
      <vt:lpstr>Slide 14</vt:lpstr>
      <vt:lpstr>MEDICAID EXPANSION</vt:lpstr>
      <vt:lpstr>OTHER MEDICAID</vt:lpstr>
      <vt:lpstr>HEALTH BENEFIT EXCHANGE</vt:lpstr>
      <vt:lpstr>COVERAGE LEVEL OPTIONS IN THE EXCHANGE</vt:lpstr>
      <vt:lpstr>MINIMUM COVERAGE REQUIREMENT</vt:lpstr>
      <vt:lpstr>TAX PENALTIES FOR NON-EXEMPT WITHOUT INSURANCE</vt:lpstr>
      <vt:lpstr>Slide 21</vt:lpstr>
      <vt:lpstr>WHICH VIRGINIANS WILL GAIN COVERAGE?</vt:lpstr>
      <vt:lpstr>WHO WILL STILL BE UNINSURED?</vt:lpstr>
      <vt:lpstr>WEBSITES FOR MORE INFORMATION</vt:lpstr>
      <vt:lpstr>     </vt:lpstr>
    </vt:vector>
  </TitlesOfParts>
  <LinksUpToDate>false</LinksUpToDate>
  <SharedDoc>false</SharedDoc>
  <HyperlinkBase>http://vplc.org</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Virginia Poverty Law Center</dc:title>
  <dc:subject>General</dc:subject>
  <dc:creator>jhanken</dc:creator>
  <cp:keywords>Template, VPLC</cp:keywords>
  <dc:description>This is the General Template to use for all VPLC presentations</dc:description>
  <cp:lastModifiedBy>tmrice</cp:lastModifiedBy>
  <cp:revision>37</cp:revision>
  <dcterms:created xsi:type="dcterms:W3CDTF">2012-04-20T18:13:38Z</dcterms:created>
  <dcterms:modified xsi:type="dcterms:W3CDTF">2013-05-06T20:35:25Z</dcterms:modified>
</cp:coreProperties>
</file>