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57" r:id="rId4"/>
    <p:sldId id="262" r:id="rId5"/>
    <p:sldId id="263" r:id="rId6"/>
    <p:sldId id="264" r:id="rId7"/>
    <p:sldId id="266" r:id="rId8"/>
    <p:sldId id="267" r:id="rId9"/>
    <p:sldId id="268" r:id="rId10"/>
    <p:sldId id="269" r:id="rId11"/>
    <p:sldId id="270" r:id="rId12"/>
    <p:sldId id="265" r:id="rId13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2395" y="-8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16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22391857506361323"/>
          <c:y val="8.2692307692307704E-2"/>
          <c:w val="0.55470737913486012"/>
          <c:h val="0.83846153846153859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accent1"/>
            </a:solidFill>
            <a:ln w="13011">
              <a:solidFill>
                <a:schemeClr val="tx1"/>
              </a:solidFill>
              <a:prstDash val="solid"/>
            </a:ln>
          </c:spPr>
          <c:dPt>
            <c:idx val="0"/>
            <c:spPr>
              <a:solidFill>
                <a:srgbClr val="0000FF"/>
              </a:solidFill>
              <a:ln w="13011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rgbClr val="FFFF00"/>
              </a:solidFill>
              <a:ln w="13011">
                <a:solidFill>
                  <a:schemeClr val="tx1"/>
                </a:solidFill>
                <a:prstDash val="solid"/>
              </a:ln>
            </c:spPr>
          </c:dPt>
          <c:dPt>
            <c:idx val="2"/>
            <c:spPr>
              <a:solidFill>
                <a:srgbClr val="FF0000"/>
              </a:solidFill>
              <a:ln w="13011">
                <a:solidFill>
                  <a:schemeClr val="tx1"/>
                </a:solidFill>
                <a:prstDash val="solid"/>
              </a:ln>
            </c:spPr>
          </c:dPt>
          <c:dPt>
            <c:idx val="3"/>
            <c:spPr>
              <a:solidFill>
                <a:srgbClr val="00FF00"/>
              </a:solidFill>
              <a:ln w="13011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Sheet1!$B$1:$E$1</c:f>
              <c:strCache>
                <c:ptCount val="4"/>
                <c:pt idx="0">
                  <c:v>Federal Grant Dollars</c:v>
                </c:pt>
                <c:pt idx="1">
                  <c:v>Local/State Support</c:v>
                </c:pt>
                <c:pt idx="2">
                  <c:v>Medicaid Medicare SCHIP</c:v>
                </c:pt>
                <c:pt idx="3">
                  <c:v>Self-Pay or Third Party Reinbursement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29</c:v>
                </c:pt>
                <c:pt idx="1">
                  <c:v>26</c:v>
                </c:pt>
                <c:pt idx="2">
                  <c:v>23</c:v>
                </c:pt>
                <c:pt idx="3">
                  <c:v>22</c:v>
                </c:pt>
              </c:numCache>
            </c:numRef>
          </c:val>
        </c:ser>
        <c:dLbls/>
        <c:firstSliceAng val="0"/>
      </c:pieChart>
      <c:spPr>
        <a:noFill/>
        <a:ln w="26023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844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13708-8EF8-4B6F-9F55-A14528EBD828}" type="datetimeFigureOut">
              <a:rPr lang="en-US" smtClean="0"/>
              <a:pPr/>
              <a:t>11/19/2012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CC8C6A-48FE-4D49-B6DC-D41C4F2ADB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89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9F9D-29E2-4F24-B4FD-19EBB65BC10D}" type="datetimeFigureOut">
              <a:rPr lang="en-US" smtClean="0"/>
              <a:pPr/>
              <a:t>11/19/2012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E1E1-DE74-4EAE-8E95-E2AC723A4F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7583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9F9D-29E2-4F24-B4FD-19EBB65BC10D}" type="datetimeFigureOut">
              <a:rPr lang="en-US" smtClean="0"/>
              <a:pPr/>
              <a:t>11/19/2012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E1E1-DE74-4EAE-8E95-E2AC723A4F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3440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9F9D-29E2-4F24-B4FD-19EBB65BC10D}" type="datetimeFigureOut">
              <a:rPr lang="en-US" smtClean="0"/>
              <a:pPr/>
              <a:t>11/19/2012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E1E1-DE74-4EAE-8E95-E2AC723A4F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5398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9F9D-29E2-4F24-B4FD-19EBB65BC10D}" type="datetimeFigureOut">
              <a:rPr lang="en-US" smtClean="0"/>
              <a:pPr/>
              <a:t>11/19/2012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E1E1-DE74-4EAE-8E95-E2AC723A4F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3563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9F9D-29E2-4F24-B4FD-19EBB65BC10D}" type="datetimeFigureOut">
              <a:rPr lang="en-US" smtClean="0"/>
              <a:pPr/>
              <a:t>11/19/2012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E1E1-DE74-4EAE-8E95-E2AC723A4F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5868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9F9D-29E2-4F24-B4FD-19EBB65BC10D}" type="datetimeFigureOut">
              <a:rPr lang="en-US" smtClean="0"/>
              <a:pPr/>
              <a:t>11/19/2012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E1E1-DE74-4EAE-8E95-E2AC723A4F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4605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9F9D-29E2-4F24-B4FD-19EBB65BC10D}" type="datetimeFigureOut">
              <a:rPr lang="en-US" smtClean="0"/>
              <a:pPr/>
              <a:t>11/19/2012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E1E1-DE74-4EAE-8E95-E2AC723A4F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6826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9F9D-29E2-4F24-B4FD-19EBB65BC10D}" type="datetimeFigureOut">
              <a:rPr lang="en-US" smtClean="0"/>
              <a:pPr/>
              <a:t>11/19/2012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E1E1-DE74-4EAE-8E95-E2AC723A4F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615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9F9D-29E2-4F24-B4FD-19EBB65BC10D}" type="datetimeFigureOut">
              <a:rPr lang="en-US" smtClean="0"/>
              <a:pPr/>
              <a:t>11/19/2012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E1E1-DE74-4EAE-8E95-E2AC723A4F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2914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9F9D-29E2-4F24-B4FD-19EBB65BC10D}" type="datetimeFigureOut">
              <a:rPr lang="en-US" smtClean="0"/>
              <a:pPr/>
              <a:t>11/19/2012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E1E1-DE74-4EAE-8E95-E2AC723A4F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5223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9F9D-29E2-4F24-B4FD-19EBB65BC10D}" type="datetimeFigureOut">
              <a:rPr lang="en-US" smtClean="0"/>
              <a:pPr/>
              <a:t>11/19/2012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E1E1-DE74-4EAE-8E95-E2AC723A4F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3392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79F9D-29E2-4F24-B4FD-19EBB65BC10D}" type="datetimeFigureOut">
              <a:rPr lang="en-US" smtClean="0"/>
              <a:pPr/>
              <a:t>11/19/2012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9E1E1-DE74-4EAE-8E95-E2AC723A4F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04401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1"/>
            <a:ext cx="7848600" cy="1771650"/>
          </a:xfrm>
        </p:spPr>
        <p:txBody>
          <a:bodyPr>
            <a:normAutofit/>
          </a:bodyPr>
          <a:lstStyle/>
          <a:p>
            <a:r>
              <a:rPr lang="en-US" b="1" dirty="0" smtClean="0"/>
              <a:t>Virginia Community Healthcare Association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R. Neal Graham</a:t>
            </a:r>
          </a:p>
          <a:p>
            <a:r>
              <a:rPr lang="en-US" dirty="0" smtClean="0"/>
              <a:t>Chief Executive Officer</a:t>
            </a:r>
          </a:p>
          <a:p>
            <a:r>
              <a:rPr lang="en-US" dirty="0" smtClean="0"/>
              <a:t>November 13,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95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167" y="1295400"/>
            <a:ext cx="8305800" cy="442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 smtClean="0"/>
              <a:t>Who Are We?</a:t>
            </a:r>
          </a:p>
          <a:p>
            <a:pPr>
              <a:lnSpc>
                <a:spcPct val="80000"/>
              </a:lnSpc>
            </a:pPr>
            <a:endParaRPr lang="en-US" sz="3600" b="1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The Virginia Community Healthcare Association is comprised of twenty-six Federally Qualified Health Centers (FQHCs) and one Rural Health Center (RHC) that operate 122 healthcare delivery sites throughout the Commonwealth of Virginia.  Two </a:t>
            </a:r>
            <a:r>
              <a:rPr lang="en-US" sz="2800" dirty="0"/>
              <a:t>o</a:t>
            </a:r>
            <a:r>
              <a:rPr lang="en-US" sz="2800" dirty="0" smtClean="0"/>
              <a:t>f the FQHC organizations are headquartered out-of-state.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Community Health Centers have been serving Virginia since 1970.  The state association has existed for over 32 years.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83892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graham\AppData\Local\Microsoft\Windows\Temporary Internet Files\Content.Outlook\4FK6IPHD\01 member map v 091712 fro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771" y="838200"/>
            <a:ext cx="8938457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90800" y="210234"/>
            <a:ext cx="3201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Where Are We?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297380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167" y="1295400"/>
            <a:ext cx="8305800" cy="4967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/>
              <a:t>What </a:t>
            </a:r>
            <a:r>
              <a:rPr lang="en-US" sz="3600" b="1" dirty="0" smtClean="0"/>
              <a:t>Do We Do?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 marL="342900" indent="-342900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 smtClean="0"/>
              <a:t>Community </a:t>
            </a:r>
            <a:r>
              <a:rPr lang="en-US" sz="2400" dirty="0"/>
              <a:t>Health Centers provide high-quality, comprehensive primary medical care services with a culturally sensitive, family-oriented focus to anyone needing care </a:t>
            </a:r>
            <a:r>
              <a:rPr lang="en-US" sz="2400" u="sng" dirty="0"/>
              <a:t>regardless of their ability to pay</a:t>
            </a:r>
            <a:r>
              <a:rPr lang="en-US" sz="2400" dirty="0" smtClean="0"/>
              <a:t>.</a:t>
            </a:r>
            <a:endParaRPr lang="en-US" sz="2400" dirty="0"/>
          </a:p>
          <a:p>
            <a:pPr marL="342900" indent="-342900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A Community Health Center must serve a defined geographic area that is federally designated, in whole or in part, as a Medically Underserved Area (MUA) or having a Medically Underserved Population (MUP).  Most Community Health Centers operate in areas also designated as a Health Professional Shortage Area (HPSA).</a:t>
            </a:r>
          </a:p>
          <a:p>
            <a:pPr marL="342900" indent="-342900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Each Community Health Center is a separately incorporated non-profit organization governed by a local Board of Directors.  A majority of the board’s membership must be consumers of services of the center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18187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167" y="1295400"/>
            <a:ext cx="8305800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 smtClean="0"/>
              <a:t>How Are We Funded</a:t>
            </a:r>
            <a:r>
              <a:rPr lang="en-US" sz="3600" b="1" dirty="0"/>
              <a:t>?</a:t>
            </a:r>
          </a:p>
          <a:p>
            <a:pPr>
              <a:lnSpc>
                <a:spcPct val="80000"/>
              </a:lnSpc>
            </a:pPr>
            <a:endParaRPr lang="en-US" sz="3200" b="1" dirty="0" smtClean="0"/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63837739"/>
              </p:ext>
            </p:extLst>
          </p:nvPr>
        </p:nvGraphicFramePr>
        <p:xfrm>
          <a:off x="1148080" y="2184400"/>
          <a:ext cx="6146800" cy="4067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513927" y="2931993"/>
            <a:ext cx="1833033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/>
              <a:t>Federal Grant</a:t>
            </a:r>
          </a:p>
          <a:p>
            <a:r>
              <a:rPr lang="en-US" b="1" dirty="0"/>
              <a:t>Support</a:t>
            </a: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3210084" y="3255635"/>
            <a:ext cx="75533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US" b="1" dirty="0" smtClean="0"/>
              <a:t>22%</a:t>
            </a:r>
            <a:r>
              <a:rPr lang="en-US" b="1" dirty="0" smtClean="0">
                <a:solidFill>
                  <a:srgbClr val="000000"/>
                </a:solidFill>
              </a:rPr>
              <a:t>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4670955" y="3245642"/>
            <a:ext cx="75533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US" b="1" dirty="0" smtClean="0"/>
              <a:t>29%</a:t>
            </a:r>
            <a:r>
              <a:rPr lang="en-US" b="1" dirty="0" smtClean="0">
                <a:solidFill>
                  <a:srgbClr val="000000"/>
                </a:solidFill>
              </a:rPr>
              <a:t>%</a:t>
            </a:r>
            <a:endParaRPr lang="en-US" b="1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6400800" y="2793494"/>
            <a:ext cx="1828800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dirty="0"/>
              <a:t>Medicaid</a:t>
            </a:r>
            <a:r>
              <a:rPr lang="en-US" b="1" dirty="0" smtClean="0"/>
              <a:t>,</a:t>
            </a:r>
          </a:p>
          <a:p>
            <a:r>
              <a:rPr lang="en-US" b="1" dirty="0" smtClean="0"/>
              <a:t>SCHIP,</a:t>
            </a:r>
            <a:endParaRPr lang="en-US" b="1" dirty="0"/>
          </a:p>
          <a:p>
            <a:r>
              <a:rPr lang="en-US" b="1" dirty="0" smtClean="0"/>
              <a:t>Medicare</a:t>
            </a:r>
            <a:endParaRPr lang="en-US" b="1" dirty="0"/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2951004" y="4477524"/>
            <a:ext cx="58702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US" b="1" dirty="0"/>
              <a:t>23%</a:t>
            </a: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4800600" y="4724400"/>
            <a:ext cx="7620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26%</a:t>
            </a:r>
            <a:endParaRPr lang="en-US" b="1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98687" y="4467641"/>
            <a:ext cx="1863514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b="1" dirty="0"/>
              <a:t>Patient Pay, </a:t>
            </a:r>
          </a:p>
          <a:p>
            <a:r>
              <a:rPr lang="en-US" b="1" dirty="0"/>
              <a:t>Third Party </a:t>
            </a:r>
          </a:p>
          <a:p>
            <a:r>
              <a:rPr lang="en-US" b="1" dirty="0"/>
              <a:t>Reimbursement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53200" y="4446091"/>
            <a:ext cx="1905000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b="1" dirty="0"/>
              <a:t>Resources Raised from Other Sources</a:t>
            </a: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2346960" y="3245641"/>
            <a:ext cx="863124" cy="148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>
            <a:off x="5257975" y="3245642"/>
            <a:ext cx="1142824" cy="1846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H="1" flipV="1">
            <a:off x="5562600" y="4876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V="1">
            <a:off x="2326165" y="4724400"/>
            <a:ext cx="624839" cy="1640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57900" y="6096000"/>
            <a:ext cx="234775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Total Funding for 2011:</a:t>
            </a:r>
          </a:p>
          <a:p>
            <a:r>
              <a:rPr lang="en-US" dirty="0" smtClean="0"/>
              <a:t>$178,000,000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403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167" y="1295400"/>
            <a:ext cx="8305800" cy="4191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/>
              <a:t>Who Do We Serve?</a:t>
            </a:r>
          </a:p>
          <a:p>
            <a:pPr>
              <a:lnSpc>
                <a:spcPct val="90000"/>
              </a:lnSpc>
            </a:pPr>
            <a:endParaRPr lang="en-US" sz="3600" b="1" dirty="0"/>
          </a:p>
          <a:p>
            <a:pPr>
              <a:lnSpc>
                <a:spcPct val="90000"/>
              </a:lnSpc>
            </a:pPr>
            <a:r>
              <a:rPr lang="en-US" sz="3200" dirty="0" smtClean="0"/>
              <a:t>In 2011, </a:t>
            </a:r>
            <a:r>
              <a:rPr lang="en-US" sz="3200" dirty="0"/>
              <a:t>Association members in Virginia conducted </a:t>
            </a:r>
            <a:r>
              <a:rPr lang="en-US" sz="3200" dirty="0" smtClean="0"/>
              <a:t>1,070,000 patient visits </a:t>
            </a:r>
            <a:r>
              <a:rPr lang="en-US" sz="3200" dirty="0"/>
              <a:t>for over </a:t>
            </a:r>
            <a:r>
              <a:rPr lang="en-US" sz="3200" dirty="0" smtClean="0"/>
              <a:t>297,000 </a:t>
            </a:r>
            <a:r>
              <a:rPr lang="en-US" sz="3200" dirty="0"/>
              <a:t>clients.</a:t>
            </a:r>
          </a:p>
          <a:p>
            <a:pPr>
              <a:lnSpc>
                <a:spcPct val="90000"/>
              </a:lnSpc>
            </a:pPr>
            <a:endParaRPr lang="en-US" sz="3200" dirty="0"/>
          </a:p>
          <a:p>
            <a:pPr>
              <a:lnSpc>
                <a:spcPct val="90000"/>
              </a:lnSpc>
            </a:pPr>
            <a:r>
              <a:rPr lang="en-US" sz="3200" dirty="0" smtClean="0"/>
              <a:t>In 2011, approximately 63% of </a:t>
            </a:r>
            <a:r>
              <a:rPr lang="en-US" sz="3200" dirty="0"/>
              <a:t>the </a:t>
            </a:r>
            <a:r>
              <a:rPr lang="en-US" sz="3200" dirty="0" smtClean="0"/>
              <a:t>patients </a:t>
            </a:r>
            <a:r>
              <a:rPr lang="en-US" sz="3200" dirty="0"/>
              <a:t>seen by our members are at or below 150% of the federal poverty </a:t>
            </a:r>
            <a:r>
              <a:rPr lang="en-US" sz="3200" dirty="0" smtClean="0"/>
              <a:t>level - 38% were </a:t>
            </a:r>
            <a:r>
              <a:rPr lang="en-US" sz="3200" dirty="0"/>
              <a:t>uninsured.</a:t>
            </a:r>
          </a:p>
        </p:txBody>
      </p:sp>
    </p:spTree>
    <p:extLst>
      <p:ext uri="{BB962C8B-B14F-4D97-AF65-F5344CB8AC3E}">
        <p14:creationId xmlns:p14="http://schemas.microsoft.com/office/powerpoint/2010/main" xmlns="" val="398675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167" y="1295400"/>
            <a:ext cx="8305800" cy="5244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/>
              <a:t>How Do We Operate?</a:t>
            </a:r>
          </a:p>
          <a:p>
            <a:pPr marL="571500" indent="-571500">
              <a:lnSpc>
                <a:spcPct val="9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marL="571500" indent="-5715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Community Health Centers in Virginia employee over 300 physicians, dentists, behavioral health specialists, pharmacists, nurse practitioners and other healthcare providers. Total employment in 2011 was over 1700 employees.</a:t>
            </a:r>
          </a:p>
          <a:p>
            <a:pPr marL="571500" indent="-5715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In addition to direct care, Community Health Centers also offer lab, x-ray and other diagnostic services.</a:t>
            </a:r>
          </a:p>
          <a:p>
            <a:pPr marL="571500" indent="-5715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Community Health Centers also provide patient case management, interpreter/translation services, and referral services.</a:t>
            </a:r>
            <a:endParaRPr lang="en-US" sz="2400" dirty="0"/>
          </a:p>
          <a:p>
            <a:pPr marL="571500" indent="-5715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A center must offer extended hours to meet the needs of the patients. The extended hours vary from community to community. </a:t>
            </a:r>
          </a:p>
        </p:txBody>
      </p:sp>
    </p:spTree>
    <p:extLst>
      <p:ext uri="{BB962C8B-B14F-4D97-AF65-F5344CB8AC3E}">
        <p14:creationId xmlns:p14="http://schemas.microsoft.com/office/powerpoint/2010/main" xmlns="" val="346247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167" y="1295400"/>
            <a:ext cx="8305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/>
              <a:t>What is the Future?</a:t>
            </a:r>
          </a:p>
          <a:p>
            <a:pPr>
              <a:lnSpc>
                <a:spcPct val="90000"/>
              </a:lnSpc>
            </a:pPr>
            <a:endParaRPr lang="en-US" sz="3600" b="1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Unmet Need: </a:t>
            </a:r>
          </a:p>
          <a:p>
            <a:pPr marL="457200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Over one million Virginians do not have health insurance.</a:t>
            </a:r>
          </a:p>
          <a:p>
            <a:pPr marL="457200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Over 40% of all Virginia localities are designated as primary care shortage areas, over 60% are dental shortage areas, and over 70% are mental health shortage areas.</a:t>
            </a:r>
          </a:p>
          <a:p>
            <a:pPr marL="457200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Declining number of primary care providers entering the workforce.</a:t>
            </a:r>
            <a:endParaRPr lang="en-US" sz="3600" b="1" dirty="0"/>
          </a:p>
          <a:p>
            <a:pPr>
              <a:lnSpc>
                <a:spcPct val="90000"/>
              </a:lnSpc>
            </a:pP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22139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167" y="1295400"/>
            <a:ext cx="8305800" cy="4967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/>
              <a:t>What is the Future?</a:t>
            </a:r>
          </a:p>
          <a:p>
            <a:pPr>
              <a:lnSpc>
                <a:spcPct val="90000"/>
              </a:lnSpc>
            </a:pPr>
            <a:endParaRPr lang="en-US" sz="3600" b="1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Possible impact of the Affordable Care Act:</a:t>
            </a:r>
          </a:p>
          <a:p>
            <a:pPr marL="457200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Medicaid Expansion – possible 250,000 to 425,000 Virginians would be eligible for coverage.</a:t>
            </a:r>
          </a:p>
          <a:p>
            <a:pPr marL="457200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Health Benefit Exchanges – 90,000 to 100,000 Virginians would be eligible for subsidies and/or credits to purchase insurance.</a:t>
            </a:r>
          </a:p>
          <a:p>
            <a:pPr marL="457200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Expansion of the National Health Services Corp could supply additional providers.</a:t>
            </a:r>
          </a:p>
          <a:p>
            <a:pPr marL="457200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New funding for expansion of </a:t>
            </a:r>
            <a:r>
              <a:rPr lang="en-US" sz="2800" dirty="0"/>
              <a:t>C</a:t>
            </a:r>
            <a:r>
              <a:rPr lang="en-US" sz="2800" dirty="0" smtClean="0"/>
              <a:t>ommunity Health Centers. </a:t>
            </a:r>
          </a:p>
        </p:txBody>
      </p:sp>
    </p:spTree>
    <p:extLst>
      <p:ext uri="{BB962C8B-B14F-4D97-AF65-F5344CB8AC3E}">
        <p14:creationId xmlns:p14="http://schemas.microsoft.com/office/powerpoint/2010/main" xmlns="" val="424557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167" y="1295400"/>
            <a:ext cx="8305800" cy="529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/>
              <a:t>How Are We Preparing for the Future?</a:t>
            </a:r>
          </a:p>
          <a:p>
            <a:pPr>
              <a:lnSpc>
                <a:spcPct val="90000"/>
              </a:lnSpc>
            </a:pPr>
            <a:endParaRPr lang="en-US" sz="3600" b="1" dirty="0" smtClean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All Community Health Centers have implemented Electronic Health Records and are on schedule to achieve  CMS Meaningful Use certification.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/>
              <a:t>All Community Health </a:t>
            </a:r>
            <a:r>
              <a:rPr lang="en-US" sz="2800" dirty="0" smtClean="0"/>
              <a:t>Centers are in the process of gaining NCQA recognition as Patient Centered Medical Homes and engaging in Team Based Care Models for practicing </a:t>
            </a:r>
            <a:r>
              <a:rPr lang="en-US" sz="2800" dirty="0"/>
              <a:t>to the </a:t>
            </a:r>
            <a:r>
              <a:rPr lang="en-US" sz="2800" dirty="0" smtClean="0"/>
              <a:t>highest level </a:t>
            </a:r>
            <a:r>
              <a:rPr lang="en-US" sz="2800" dirty="0"/>
              <a:t>of </a:t>
            </a:r>
            <a:r>
              <a:rPr lang="en-US" sz="2800" dirty="0" smtClean="0"/>
              <a:t>provider certification.</a:t>
            </a:r>
            <a:endParaRPr lang="en-US" sz="28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There is increased utilization </a:t>
            </a:r>
            <a:r>
              <a:rPr lang="en-US" sz="2800" dirty="0"/>
              <a:t>of </a:t>
            </a:r>
            <a:r>
              <a:rPr lang="en-US" sz="2800" dirty="0" smtClean="0"/>
              <a:t>telemedicine.</a:t>
            </a:r>
            <a:endParaRPr lang="en-US" sz="28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There is increased utilization </a:t>
            </a:r>
            <a:r>
              <a:rPr lang="en-US" sz="2800" dirty="0"/>
              <a:t>of </a:t>
            </a:r>
            <a:r>
              <a:rPr lang="en-US" sz="2800" dirty="0" smtClean="0"/>
              <a:t>telehealth services.</a:t>
            </a:r>
            <a:endParaRPr lang="en-US" sz="28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18204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artoon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485" y="685800"/>
            <a:ext cx="8776915" cy="541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6040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167" y="1295400"/>
            <a:ext cx="830580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R</a:t>
            </a:r>
            <a:r>
              <a:rPr lang="en-US" sz="3200" b="1" dirty="0"/>
              <a:t>. Neal Graham</a:t>
            </a:r>
          </a:p>
          <a:p>
            <a:pPr>
              <a:lnSpc>
                <a:spcPct val="90000"/>
              </a:lnSpc>
            </a:pPr>
            <a:r>
              <a:rPr lang="en-US" sz="3200" b="1" dirty="0"/>
              <a:t>Virginia Community Healthcare Association</a:t>
            </a:r>
          </a:p>
          <a:p>
            <a:pPr>
              <a:lnSpc>
                <a:spcPct val="90000"/>
              </a:lnSpc>
            </a:pPr>
            <a:r>
              <a:rPr lang="en-US" sz="3200" b="1" dirty="0" smtClean="0"/>
              <a:t>3831 Westerre Parkway</a:t>
            </a:r>
            <a:endParaRPr lang="en-US" sz="3200" b="1" dirty="0"/>
          </a:p>
          <a:p>
            <a:pPr>
              <a:lnSpc>
                <a:spcPct val="90000"/>
              </a:lnSpc>
            </a:pPr>
            <a:r>
              <a:rPr lang="en-US" sz="3200" b="1" dirty="0" smtClean="0"/>
              <a:t>Henrico, </a:t>
            </a:r>
            <a:r>
              <a:rPr lang="en-US" sz="3200" b="1" dirty="0"/>
              <a:t>VA </a:t>
            </a:r>
            <a:r>
              <a:rPr lang="en-US" sz="3200" b="1" dirty="0" smtClean="0"/>
              <a:t>23233</a:t>
            </a:r>
            <a:endParaRPr lang="en-US" sz="3200" b="1" dirty="0"/>
          </a:p>
          <a:p>
            <a:pPr>
              <a:lnSpc>
                <a:spcPct val="90000"/>
              </a:lnSpc>
            </a:pPr>
            <a:r>
              <a:rPr lang="en-US" sz="3200" b="1" dirty="0" smtClean="0"/>
              <a:t>804-237-7677</a:t>
            </a:r>
            <a:endParaRPr lang="en-US" sz="3200" b="1" dirty="0"/>
          </a:p>
          <a:p>
            <a:pPr>
              <a:lnSpc>
                <a:spcPct val="90000"/>
              </a:lnSpc>
            </a:pPr>
            <a:r>
              <a:rPr lang="en-US" sz="3200" b="1" dirty="0" smtClean="0"/>
              <a:t>800-966-8272</a:t>
            </a:r>
          </a:p>
          <a:p>
            <a:pPr>
              <a:lnSpc>
                <a:spcPct val="90000"/>
              </a:lnSpc>
            </a:pPr>
            <a:r>
              <a:rPr lang="en-US" sz="3200" b="1" dirty="0" smtClean="0"/>
              <a:t>ngraham@vacommunityhealth.org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62268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621</Words>
  <Application>Microsoft Office PowerPoint</Application>
  <PresentationFormat>On-screen Show (4:3)</PresentationFormat>
  <Paragraphs>68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Virginia Community Healthcare Association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Initiatives Underway in Community Health Centers Related to Healthcare Reform</dc:title>
  <dc:creator>Neal Graham</dc:creator>
  <cp:lastModifiedBy>tmrice</cp:lastModifiedBy>
  <cp:revision>50</cp:revision>
  <cp:lastPrinted>2012-09-17T19:54:06Z</cp:lastPrinted>
  <dcterms:created xsi:type="dcterms:W3CDTF">2012-09-17T19:40:29Z</dcterms:created>
  <dcterms:modified xsi:type="dcterms:W3CDTF">2012-11-19T13:50:52Z</dcterms:modified>
</cp:coreProperties>
</file>